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104"/>
  </p:notesMasterIdLst>
  <p:sldIdLst>
    <p:sldId id="257" r:id="rId2"/>
    <p:sldId id="398" r:id="rId3"/>
    <p:sldId id="626" r:id="rId4"/>
    <p:sldId id="302" r:id="rId5"/>
    <p:sldId id="304" r:id="rId6"/>
    <p:sldId id="303" r:id="rId7"/>
    <p:sldId id="305" r:id="rId8"/>
    <p:sldId id="318" r:id="rId9"/>
    <p:sldId id="558" r:id="rId10"/>
    <p:sldId id="534" r:id="rId11"/>
    <p:sldId id="535" r:id="rId12"/>
    <p:sldId id="536" r:id="rId13"/>
    <p:sldId id="537" r:id="rId14"/>
    <p:sldId id="538" r:id="rId15"/>
    <p:sldId id="539" r:id="rId16"/>
    <p:sldId id="540" r:id="rId17"/>
    <p:sldId id="541" r:id="rId18"/>
    <p:sldId id="542" r:id="rId19"/>
    <p:sldId id="543" r:id="rId20"/>
    <p:sldId id="544" r:id="rId21"/>
    <p:sldId id="545" r:id="rId22"/>
    <p:sldId id="550" r:id="rId23"/>
    <p:sldId id="559" r:id="rId24"/>
    <p:sldId id="576" r:id="rId25"/>
    <p:sldId id="551" r:id="rId26"/>
    <p:sldId id="577" r:id="rId27"/>
    <p:sldId id="578" r:id="rId28"/>
    <p:sldId id="628" r:id="rId29"/>
    <p:sldId id="306" r:id="rId30"/>
    <p:sldId id="307" r:id="rId31"/>
    <p:sldId id="308" r:id="rId32"/>
    <p:sldId id="309" r:id="rId33"/>
    <p:sldId id="310" r:id="rId34"/>
    <p:sldId id="311" r:id="rId35"/>
    <p:sldId id="312" r:id="rId36"/>
    <p:sldId id="313" r:id="rId37"/>
    <p:sldId id="314" r:id="rId38"/>
    <p:sldId id="315" r:id="rId39"/>
    <p:sldId id="627" r:id="rId40"/>
    <p:sldId id="264" r:id="rId41"/>
    <p:sldId id="265" r:id="rId42"/>
    <p:sldId id="266" r:id="rId43"/>
    <p:sldId id="267" r:id="rId44"/>
    <p:sldId id="291" r:id="rId45"/>
    <p:sldId id="268" r:id="rId46"/>
    <p:sldId id="319" r:id="rId47"/>
    <p:sldId id="269" r:id="rId48"/>
    <p:sldId id="270" r:id="rId49"/>
    <p:sldId id="272" r:id="rId50"/>
    <p:sldId id="273" r:id="rId51"/>
    <p:sldId id="629" r:id="rId52"/>
    <p:sldId id="274" r:id="rId53"/>
    <p:sldId id="275" r:id="rId54"/>
    <p:sldId id="276" r:id="rId55"/>
    <p:sldId id="277" r:id="rId56"/>
    <p:sldId id="278" r:id="rId57"/>
    <p:sldId id="279" r:id="rId58"/>
    <p:sldId id="630" r:id="rId59"/>
    <p:sldId id="280" r:id="rId60"/>
    <p:sldId id="281" r:id="rId61"/>
    <p:sldId id="282" r:id="rId62"/>
    <p:sldId id="283" r:id="rId63"/>
    <p:sldId id="317" r:id="rId64"/>
    <p:sldId id="300" r:id="rId65"/>
    <p:sldId id="301" r:id="rId66"/>
    <p:sldId id="631" r:id="rId67"/>
    <p:sldId id="285" r:id="rId68"/>
    <p:sldId id="286" r:id="rId69"/>
    <p:sldId id="293" r:id="rId70"/>
    <p:sldId id="294" r:id="rId71"/>
    <p:sldId id="295" r:id="rId72"/>
    <p:sldId id="296" r:id="rId73"/>
    <p:sldId id="297" r:id="rId74"/>
    <p:sldId id="298" r:id="rId75"/>
    <p:sldId id="364" r:id="rId76"/>
    <p:sldId id="365" r:id="rId77"/>
    <p:sldId id="632" r:id="rId78"/>
    <p:sldId id="262" r:id="rId79"/>
    <p:sldId id="374" r:id="rId80"/>
    <p:sldId id="363" r:id="rId81"/>
    <p:sldId id="299" r:id="rId82"/>
    <p:sldId id="366" r:id="rId83"/>
    <p:sldId id="625" r:id="rId84"/>
    <p:sldId id="260" r:id="rId85"/>
    <p:sldId id="371" r:id="rId86"/>
    <p:sldId id="372" r:id="rId87"/>
    <p:sldId id="361" r:id="rId88"/>
    <p:sldId id="362" r:id="rId89"/>
    <p:sldId id="271" r:id="rId90"/>
    <p:sldId id="624" r:id="rId91"/>
    <p:sldId id="395" r:id="rId92"/>
    <p:sldId id="287" r:id="rId93"/>
    <p:sldId id="396" r:id="rId94"/>
    <p:sldId id="344" r:id="rId95"/>
    <p:sldId id="345" r:id="rId96"/>
    <p:sldId id="346" r:id="rId97"/>
    <p:sldId id="347" r:id="rId98"/>
    <p:sldId id="348" r:id="rId99"/>
    <p:sldId id="349" r:id="rId100"/>
    <p:sldId id="350" r:id="rId101"/>
    <p:sldId id="343" r:id="rId102"/>
    <p:sldId id="397" r:id="rId1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B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2"/>
  </p:normalViewPr>
  <p:slideViewPr>
    <p:cSldViewPr snapToGrid="0" snapToObjects="1" showGuides="1">
      <p:cViewPr varScale="1">
        <p:scale>
          <a:sx n="109" d="100"/>
          <a:sy n="109" d="100"/>
        </p:scale>
        <p:origin x="6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4AD6E-127A-2144-9B3C-5E3BF803E20D}" type="datetimeFigureOut">
              <a:rPr lang="en-US" smtClean="0"/>
              <a:t>7/1/20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0B7716-36DB-2D49-AA17-2865D7B13815}" type="slidenum">
              <a:rPr lang="en-US" smtClean="0"/>
              <a:t>‹#›</a:t>
            </a:fld>
            <a:endParaRPr lang="en-US"/>
          </a:p>
        </p:txBody>
      </p:sp>
    </p:spTree>
    <p:extLst>
      <p:ext uri="{BB962C8B-B14F-4D97-AF65-F5344CB8AC3E}">
        <p14:creationId xmlns:p14="http://schemas.microsoft.com/office/powerpoint/2010/main" val="1229122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 this with true replacement</a:t>
            </a:r>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15</a:t>
            </a:fld>
            <a:endParaRPr lang="en-US"/>
          </a:p>
        </p:txBody>
      </p:sp>
    </p:spTree>
    <p:extLst>
      <p:ext uri="{BB962C8B-B14F-4D97-AF65-F5344CB8AC3E}">
        <p14:creationId xmlns:p14="http://schemas.microsoft.com/office/powerpoint/2010/main" val="1464789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45</a:t>
            </a:fld>
            <a:endParaRPr lang="en-US"/>
          </a:p>
        </p:txBody>
      </p:sp>
    </p:spTree>
    <p:extLst>
      <p:ext uri="{BB962C8B-B14F-4D97-AF65-F5344CB8AC3E}">
        <p14:creationId xmlns:p14="http://schemas.microsoft.com/office/powerpoint/2010/main" val="3029296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46</a:t>
            </a:fld>
            <a:endParaRPr lang="en-US"/>
          </a:p>
        </p:txBody>
      </p:sp>
    </p:spTree>
    <p:extLst>
      <p:ext uri="{BB962C8B-B14F-4D97-AF65-F5344CB8AC3E}">
        <p14:creationId xmlns:p14="http://schemas.microsoft.com/office/powerpoint/2010/main" val="1535866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47</a:t>
            </a:fld>
            <a:endParaRPr lang="en-US"/>
          </a:p>
        </p:txBody>
      </p:sp>
    </p:spTree>
    <p:extLst>
      <p:ext uri="{BB962C8B-B14F-4D97-AF65-F5344CB8AC3E}">
        <p14:creationId xmlns:p14="http://schemas.microsoft.com/office/powerpoint/2010/main" val="2940795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Karla" charset="0"/>
                <a:ea typeface="Karla" charset="0"/>
                <a:cs typeface="Karla" charset="0"/>
              </a:rPr>
              <a:t>[ADD interpretation and ONE HOT ENCODING] </a:t>
            </a:r>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57</a:t>
            </a:fld>
            <a:endParaRPr lang="en-US"/>
          </a:p>
        </p:txBody>
      </p:sp>
    </p:spTree>
    <p:extLst>
      <p:ext uri="{BB962C8B-B14F-4D97-AF65-F5344CB8AC3E}">
        <p14:creationId xmlns:p14="http://schemas.microsoft.com/office/powerpoint/2010/main" val="39683800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CC1623-6B39-8543-823A-29D9E60F177C}" type="slidenum">
              <a:rPr lang="en-US" smtClean="0"/>
              <a:t>80</a:t>
            </a:fld>
            <a:endParaRPr lang="en-US"/>
          </a:p>
        </p:txBody>
      </p:sp>
    </p:spTree>
    <p:extLst>
      <p:ext uri="{BB962C8B-B14F-4D97-AF65-F5344CB8AC3E}">
        <p14:creationId xmlns:p14="http://schemas.microsoft.com/office/powerpoint/2010/main" val="1566943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21</a:t>
            </a:fld>
            <a:endParaRPr lang="en-US"/>
          </a:p>
        </p:txBody>
      </p:sp>
    </p:spTree>
    <p:extLst>
      <p:ext uri="{BB962C8B-B14F-4D97-AF65-F5344CB8AC3E}">
        <p14:creationId xmlns:p14="http://schemas.microsoft.com/office/powerpoint/2010/main" val="4256282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data set is small this approximation does not work </a:t>
            </a:r>
          </a:p>
        </p:txBody>
      </p:sp>
      <p:sp>
        <p:nvSpPr>
          <p:cNvPr id="4" name="Slide Number Placeholder 3"/>
          <p:cNvSpPr>
            <a:spLocks noGrp="1"/>
          </p:cNvSpPr>
          <p:nvPr>
            <p:ph type="sldNum" sz="quarter" idx="10"/>
          </p:nvPr>
        </p:nvSpPr>
        <p:spPr/>
        <p:txBody>
          <a:bodyPr/>
          <a:lstStyle/>
          <a:p>
            <a:fld id="{1512A77D-B1C3-7C44-941B-3A8BDB817C3B}" type="slidenum">
              <a:rPr lang="en-US" smtClean="0"/>
              <a:t>22</a:t>
            </a:fld>
            <a:endParaRPr lang="en-US"/>
          </a:p>
        </p:txBody>
      </p:sp>
    </p:spTree>
    <p:extLst>
      <p:ext uri="{BB962C8B-B14F-4D97-AF65-F5344CB8AC3E}">
        <p14:creationId xmlns:p14="http://schemas.microsoft.com/office/powerpoint/2010/main" val="1537430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data set is small this approximation does not work </a:t>
            </a:r>
          </a:p>
        </p:txBody>
      </p:sp>
      <p:sp>
        <p:nvSpPr>
          <p:cNvPr id="4" name="Slide Number Placeholder 3"/>
          <p:cNvSpPr>
            <a:spLocks noGrp="1"/>
          </p:cNvSpPr>
          <p:nvPr>
            <p:ph type="sldNum" sz="quarter" idx="10"/>
          </p:nvPr>
        </p:nvSpPr>
        <p:spPr/>
        <p:txBody>
          <a:bodyPr/>
          <a:lstStyle/>
          <a:p>
            <a:fld id="{1512A77D-B1C3-7C44-941B-3A8BDB817C3B}" type="slidenum">
              <a:rPr lang="en-US" smtClean="0"/>
              <a:t>23</a:t>
            </a:fld>
            <a:endParaRPr lang="en-US"/>
          </a:p>
        </p:txBody>
      </p:sp>
    </p:spTree>
    <p:extLst>
      <p:ext uri="{BB962C8B-B14F-4D97-AF65-F5344CB8AC3E}">
        <p14:creationId xmlns:p14="http://schemas.microsoft.com/office/powerpoint/2010/main" val="3222658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data set is small this approximation does not work </a:t>
            </a:r>
          </a:p>
        </p:txBody>
      </p:sp>
      <p:sp>
        <p:nvSpPr>
          <p:cNvPr id="4" name="Slide Number Placeholder 3"/>
          <p:cNvSpPr>
            <a:spLocks noGrp="1"/>
          </p:cNvSpPr>
          <p:nvPr>
            <p:ph type="sldNum" sz="quarter" idx="10"/>
          </p:nvPr>
        </p:nvSpPr>
        <p:spPr/>
        <p:txBody>
          <a:bodyPr/>
          <a:lstStyle/>
          <a:p>
            <a:fld id="{1512A77D-B1C3-7C44-941B-3A8BDB817C3B}" type="slidenum">
              <a:rPr lang="en-US" smtClean="0"/>
              <a:t>24</a:t>
            </a:fld>
            <a:endParaRPr lang="en-US"/>
          </a:p>
        </p:txBody>
      </p:sp>
    </p:spTree>
    <p:extLst>
      <p:ext uri="{BB962C8B-B14F-4D97-AF65-F5344CB8AC3E}">
        <p14:creationId xmlns:p14="http://schemas.microsoft.com/office/powerpoint/2010/main" val="3782142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26</a:t>
            </a:fld>
            <a:endParaRPr lang="en-US"/>
          </a:p>
        </p:txBody>
      </p:sp>
    </p:spTree>
    <p:extLst>
      <p:ext uri="{BB962C8B-B14F-4D97-AF65-F5344CB8AC3E}">
        <p14:creationId xmlns:p14="http://schemas.microsoft.com/office/powerpoint/2010/main" val="1792441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41</a:t>
            </a:fld>
            <a:endParaRPr lang="en-US"/>
          </a:p>
        </p:txBody>
      </p:sp>
    </p:spTree>
    <p:extLst>
      <p:ext uri="{BB962C8B-B14F-4D97-AF65-F5344CB8AC3E}">
        <p14:creationId xmlns:p14="http://schemas.microsoft.com/office/powerpoint/2010/main" val="317599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42</a:t>
            </a:fld>
            <a:endParaRPr lang="en-US"/>
          </a:p>
        </p:txBody>
      </p:sp>
    </p:spTree>
    <p:extLst>
      <p:ext uri="{BB962C8B-B14F-4D97-AF65-F5344CB8AC3E}">
        <p14:creationId xmlns:p14="http://schemas.microsoft.com/office/powerpoint/2010/main" val="686354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43</a:t>
            </a:fld>
            <a:endParaRPr lang="en-US"/>
          </a:p>
        </p:txBody>
      </p:sp>
    </p:spTree>
    <p:extLst>
      <p:ext uri="{BB962C8B-B14F-4D97-AF65-F5344CB8AC3E}">
        <p14:creationId xmlns:p14="http://schemas.microsoft.com/office/powerpoint/2010/main" val="35656816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tiff"/><Relationship Id="rId4" Type="http://schemas.openxmlformats.org/officeDocument/2006/relationships/image" Target="../media/image3.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fld id="{63AEB507-FC84-BF4D-B358-11DDCDC7FC2B}" type="datetime1">
              <a:rPr lang="en-US" smtClean="0"/>
              <a:t>7/1/20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Kevin Rader</a:t>
            </a:r>
          </a:p>
        </p:txBody>
      </p:sp>
      <p:grpSp>
        <p:nvGrpSpPr>
          <p:cNvPr id="12" name="Group 11"/>
          <p:cNvGrpSpPr>
            <a:grpSpLocks noChangeAspect="1"/>
          </p:cNvGrpSpPr>
          <p:nvPr/>
        </p:nvGrpSpPr>
        <p:grpSpPr>
          <a:xfrm>
            <a:off x="2921395" y="4428553"/>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pic>
        <p:nvPicPr>
          <p:cNvPr id="3" name="Picture 2">
            <a:extLst>
              <a:ext uri="{FF2B5EF4-FFF2-40B4-BE49-F238E27FC236}">
                <a16:creationId xmlns:a16="http://schemas.microsoft.com/office/drawing/2014/main" id="{8113CB73-02EA-1941-A5F6-500E18FAD701}"/>
              </a:ext>
            </a:extLst>
          </p:cNvPr>
          <p:cNvPicPr>
            <a:picLocks noChangeAspect="1"/>
          </p:cNvPicPr>
          <p:nvPr userDrawn="1"/>
        </p:nvPicPr>
        <p:blipFill>
          <a:blip r:embed="rId4"/>
          <a:stretch>
            <a:fillRect/>
          </a:stretch>
        </p:blipFill>
        <p:spPr>
          <a:xfrm>
            <a:off x="6032009" y="4403373"/>
            <a:ext cx="1789968" cy="1789968"/>
          </a:xfrm>
          <a:prstGeom prst="rect">
            <a:avLst/>
          </a:prstGeom>
        </p:spPr>
      </p:pic>
      <p:pic>
        <p:nvPicPr>
          <p:cNvPr id="8" name="Picture 7">
            <a:extLst>
              <a:ext uri="{FF2B5EF4-FFF2-40B4-BE49-F238E27FC236}">
                <a16:creationId xmlns:a16="http://schemas.microsoft.com/office/drawing/2014/main" id="{7B2CFB5A-2E83-E743-B5C7-232E7C6BA45B}"/>
              </a:ext>
            </a:extLst>
          </p:cNvPr>
          <p:cNvPicPr>
            <a:picLocks noChangeAspect="1"/>
          </p:cNvPicPr>
          <p:nvPr userDrawn="1"/>
        </p:nvPicPr>
        <p:blipFill>
          <a:blip r:embed="rId5"/>
          <a:stretch>
            <a:fillRect/>
          </a:stretch>
        </p:blipFill>
        <p:spPr>
          <a:xfrm>
            <a:off x="7766586" y="4833361"/>
            <a:ext cx="2006600" cy="685800"/>
          </a:xfrm>
          <a:prstGeom prst="rect">
            <a:avLst/>
          </a:prstGeom>
        </p:spPr>
      </p:pic>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FFD8DE-4F31-844F-B3CF-99A3B8043477}" type="datetime1">
              <a:rPr lang="en-US" smtClean="0"/>
              <a:t>7/1/20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0295E9-3ED6-674B-ACCD-ACF6C1C11880}" type="datetime1">
              <a:rPr lang="en-US" smtClean="0"/>
              <a:t>7/1/20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5C4199-40CE-5A42-87E1-00304B60A924}" type="datetime1">
              <a:rPr lang="en-US" smtClean="0"/>
              <a:t>7/1/20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596033" y="6400800"/>
            <a:ext cx="1127233"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pic>
        <p:nvPicPr>
          <p:cNvPr id="11" name="Picture 10">
            <a:extLst>
              <a:ext uri="{FF2B5EF4-FFF2-40B4-BE49-F238E27FC236}">
                <a16:creationId xmlns:a16="http://schemas.microsoft.com/office/drawing/2014/main" id="{C994D816-F60F-4948-A6DF-E4529B111E52}"/>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sp>
        <p:nvSpPr>
          <p:cNvPr id="12" name="TextBox 11"/>
          <p:cNvSpPr txBox="1"/>
          <p:nvPr/>
        </p:nvSpPr>
        <p:spPr>
          <a:xfrm>
            <a:off x="5596034" y="6400800"/>
            <a:ext cx="1127232"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8" name="Picture 7">
            <a:extLst>
              <a:ext uri="{FF2B5EF4-FFF2-40B4-BE49-F238E27FC236}">
                <a16:creationId xmlns:a16="http://schemas.microsoft.com/office/drawing/2014/main" id="{B2A3E9B6-54C7-B847-BDF4-CCF5F2DD8629}"/>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9AA6F5-6059-4A40-9B2E-8FB0AE5E16B1}" type="datetime1">
              <a:rPr lang="en-US" smtClean="0"/>
              <a:t>7/1/20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1" name="TextBox 10"/>
          <p:cNvSpPr txBox="1"/>
          <p:nvPr/>
        </p:nvSpPr>
        <p:spPr>
          <a:xfrm>
            <a:off x="10109057" y="6109785"/>
            <a:ext cx="51167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Rader</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2" name="Picture 11">
            <a:extLst>
              <a:ext uri="{FF2B5EF4-FFF2-40B4-BE49-F238E27FC236}">
                <a16:creationId xmlns:a16="http://schemas.microsoft.com/office/drawing/2014/main" id="{65CA4DE1-EA57-594B-A224-4F3B44B93A0D}"/>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2" name="Picture 11">
            <a:extLst>
              <a:ext uri="{FF2B5EF4-FFF2-40B4-BE49-F238E27FC236}">
                <a16:creationId xmlns:a16="http://schemas.microsoft.com/office/drawing/2014/main" id="{1538E326-E515-EF40-AE4C-D8F49BEF44F6}"/>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0" name="TextBox 9"/>
          <p:cNvSpPr txBox="1"/>
          <p:nvPr/>
        </p:nvSpPr>
        <p:spPr>
          <a:xfrm>
            <a:off x="5596034" y="6400800"/>
            <a:ext cx="1127233"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8" name="Picture 7">
            <a:extLst>
              <a:ext uri="{FF2B5EF4-FFF2-40B4-BE49-F238E27FC236}">
                <a16:creationId xmlns:a16="http://schemas.microsoft.com/office/drawing/2014/main" id="{92241B15-7088-E145-A42E-F0C7FC621E69}"/>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8" name="TextBox 7"/>
          <p:cNvSpPr txBox="1"/>
          <p:nvPr/>
        </p:nvSpPr>
        <p:spPr>
          <a:xfrm>
            <a:off x="5596035" y="6400800"/>
            <a:ext cx="1127232"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7" name="Picture 6">
            <a:extLst>
              <a:ext uri="{FF2B5EF4-FFF2-40B4-BE49-F238E27FC236}">
                <a16:creationId xmlns:a16="http://schemas.microsoft.com/office/drawing/2014/main" id="{EC840DC8-7F48-F441-9AD2-AF91AFEC18C8}"/>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71E55E-E805-534B-9A7F-BEE5E4E65F69}" type="datetime1">
              <a:rPr lang="en-US" smtClean="0"/>
              <a:t>7/1/20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D59533-EF78-7347-89B8-58E6CADD0DBD}" type="datetime1">
              <a:rPr lang="en-US" smtClean="0"/>
              <a:t>7/1/20</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29F1E6-0A42-6342-8A19-FA364A33AB30}" type="slidenum">
              <a:rPr lang="en-US" smtClean="0"/>
              <a:t>‹#›</a:t>
            </a:fld>
            <a:endParaRPr lang="en-US"/>
          </a:p>
        </p:txBody>
      </p:sp>
    </p:spTree>
    <p:extLst>
      <p:ext uri="{BB962C8B-B14F-4D97-AF65-F5344CB8AC3E}">
        <p14:creationId xmlns:p14="http://schemas.microsoft.com/office/powerpoint/2010/main" val="972700784"/>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tiff"/><Relationship Id="rId7" Type="http://schemas.openxmlformats.org/officeDocument/2006/relationships/image" Target="../media/image18.tiff"/><Relationship Id="rId2" Type="http://schemas.openxmlformats.org/officeDocument/2006/relationships/image" Target="../media/image13.tiff"/><Relationship Id="rId1" Type="http://schemas.openxmlformats.org/officeDocument/2006/relationships/slideLayout" Target="../slideLayouts/slideLayout2.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tiff"/></Relationships>
</file>

<file path=ppt/slides/_rels/slide10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14.tiff"/><Relationship Id="rId7" Type="http://schemas.openxmlformats.org/officeDocument/2006/relationships/image" Target="../media/image18.tiff"/><Relationship Id="rId2" Type="http://schemas.openxmlformats.org/officeDocument/2006/relationships/image" Target="../media/image13.tiff"/><Relationship Id="rId1" Type="http://schemas.openxmlformats.org/officeDocument/2006/relationships/slideLayout" Target="../slideLayouts/slideLayout2.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tiff"/></Relationships>
</file>

<file path=ppt/slides/_rels/slide12.xml.rels><?xml version="1.0" encoding="UTF-8" standalone="yes"?>
<Relationships xmlns="http://schemas.openxmlformats.org/package/2006/relationships"><Relationship Id="rId3" Type="http://schemas.openxmlformats.org/officeDocument/2006/relationships/image" Target="../media/image14.tiff"/><Relationship Id="rId7" Type="http://schemas.openxmlformats.org/officeDocument/2006/relationships/image" Target="../media/image18.tiff"/><Relationship Id="rId2" Type="http://schemas.openxmlformats.org/officeDocument/2006/relationships/image" Target="../media/image13.tiff"/><Relationship Id="rId1" Type="http://schemas.openxmlformats.org/officeDocument/2006/relationships/slideLayout" Target="../slideLayouts/slideLayout2.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tiff"/></Relationships>
</file>

<file path=ppt/slides/_rels/slide13.xml.rels><?xml version="1.0" encoding="UTF-8" standalone="yes"?>
<Relationships xmlns="http://schemas.openxmlformats.org/package/2006/relationships"><Relationship Id="rId3" Type="http://schemas.openxmlformats.org/officeDocument/2006/relationships/image" Target="../media/image14.tiff"/><Relationship Id="rId7" Type="http://schemas.openxmlformats.org/officeDocument/2006/relationships/image" Target="../media/image18.tiff"/><Relationship Id="rId2" Type="http://schemas.openxmlformats.org/officeDocument/2006/relationships/image" Target="../media/image13.tiff"/><Relationship Id="rId1" Type="http://schemas.openxmlformats.org/officeDocument/2006/relationships/slideLayout" Target="../slideLayouts/slideLayout2.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tiff"/></Relationships>
</file>

<file path=ppt/slides/_rels/slide14.xml.rels><?xml version="1.0" encoding="UTF-8" standalone="yes"?>
<Relationships xmlns="http://schemas.openxmlformats.org/package/2006/relationships"><Relationship Id="rId3" Type="http://schemas.openxmlformats.org/officeDocument/2006/relationships/image" Target="../media/image14.tiff"/><Relationship Id="rId7" Type="http://schemas.openxmlformats.org/officeDocument/2006/relationships/image" Target="../media/image18.tiff"/><Relationship Id="rId2" Type="http://schemas.openxmlformats.org/officeDocument/2006/relationships/image" Target="../media/image13.tiff"/><Relationship Id="rId1" Type="http://schemas.openxmlformats.org/officeDocument/2006/relationships/slideLayout" Target="../slideLayouts/slideLayout2.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tiff"/></Relationships>
</file>

<file path=ppt/slides/_rels/slide15.xml.rels><?xml version="1.0" encoding="UTF-8" standalone="yes"?>
<Relationships xmlns="http://schemas.openxmlformats.org/package/2006/relationships"><Relationship Id="rId8" Type="http://schemas.openxmlformats.org/officeDocument/2006/relationships/image" Target="../media/image18.tiff"/><Relationship Id="rId3" Type="http://schemas.openxmlformats.org/officeDocument/2006/relationships/image" Target="../media/image13.tiff"/><Relationship Id="rId7" Type="http://schemas.openxmlformats.org/officeDocument/2006/relationships/image" Target="../media/image17.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tiff"/></Relationships>
</file>

<file path=ppt/slides/_rels/slide16.xml.rels><?xml version="1.0" encoding="UTF-8" standalone="yes"?>
<Relationships xmlns="http://schemas.openxmlformats.org/package/2006/relationships"><Relationship Id="rId3" Type="http://schemas.openxmlformats.org/officeDocument/2006/relationships/image" Target="../media/image14.tiff"/><Relationship Id="rId7" Type="http://schemas.openxmlformats.org/officeDocument/2006/relationships/image" Target="../media/image18.tiff"/><Relationship Id="rId2" Type="http://schemas.openxmlformats.org/officeDocument/2006/relationships/image" Target="../media/image13.tiff"/><Relationship Id="rId1" Type="http://schemas.openxmlformats.org/officeDocument/2006/relationships/slideLayout" Target="../slideLayouts/slideLayout2.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tiff"/></Relationships>
</file>

<file path=ppt/slides/_rels/slide17.xml.rels><?xml version="1.0" encoding="UTF-8" standalone="yes"?>
<Relationships xmlns="http://schemas.openxmlformats.org/package/2006/relationships"><Relationship Id="rId3" Type="http://schemas.openxmlformats.org/officeDocument/2006/relationships/image" Target="../media/image14.tiff"/><Relationship Id="rId7" Type="http://schemas.openxmlformats.org/officeDocument/2006/relationships/image" Target="../media/image18.tiff"/><Relationship Id="rId2" Type="http://schemas.openxmlformats.org/officeDocument/2006/relationships/image" Target="../media/image13.tiff"/><Relationship Id="rId1" Type="http://schemas.openxmlformats.org/officeDocument/2006/relationships/slideLayout" Target="../slideLayouts/slideLayout2.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tiff"/></Relationships>
</file>

<file path=ppt/slides/_rels/slide18.xml.rels><?xml version="1.0" encoding="UTF-8" standalone="yes"?>
<Relationships xmlns="http://schemas.openxmlformats.org/package/2006/relationships"><Relationship Id="rId3" Type="http://schemas.openxmlformats.org/officeDocument/2006/relationships/image" Target="../media/image14.tiff"/><Relationship Id="rId7" Type="http://schemas.openxmlformats.org/officeDocument/2006/relationships/image" Target="../media/image18.tiff"/><Relationship Id="rId2" Type="http://schemas.openxmlformats.org/officeDocument/2006/relationships/image" Target="../media/image13.tiff"/><Relationship Id="rId1" Type="http://schemas.openxmlformats.org/officeDocument/2006/relationships/slideLayout" Target="../slideLayouts/slideLayout2.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tiff"/></Relationships>
</file>

<file path=ppt/slides/_rels/slide19.xml.rels><?xml version="1.0" encoding="UTF-8" standalone="yes"?>
<Relationships xmlns="http://schemas.openxmlformats.org/package/2006/relationships"><Relationship Id="rId3" Type="http://schemas.openxmlformats.org/officeDocument/2006/relationships/image" Target="../media/image14.tiff"/><Relationship Id="rId7" Type="http://schemas.openxmlformats.org/officeDocument/2006/relationships/image" Target="../media/image18.tiff"/><Relationship Id="rId2" Type="http://schemas.openxmlformats.org/officeDocument/2006/relationships/image" Target="../media/image13.tiff"/><Relationship Id="rId1" Type="http://schemas.openxmlformats.org/officeDocument/2006/relationships/slideLayout" Target="../slideLayouts/slideLayout2.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4.tiff"/><Relationship Id="rId7" Type="http://schemas.openxmlformats.org/officeDocument/2006/relationships/image" Target="../media/image18.tiff"/><Relationship Id="rId2" Type="http://schemas.openxmlformats.org/officeDocument/2006/relationships/image" Target="../media/image13.tiff"/><Relationship Id="rId1" Type="http://schemas.openxmlformats.org/officeDocument/2006/relationships/slideLayout" Target="../slideLayouts/slideLayout2.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tiff"/></Relationships>
</file>

<file path=ppt/slides/_rels/slide2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24.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90.png"/><Relationship Id="rId4" Type="http://schemas.openxmlformats.org/officeDocument/2006/relationships/image" Target="../media/image20.emf"/></Relationships>
</file>

<file path=ppt/slides/_rels/slide25.xml.rels><?xml version="1.0" encoding="UTF-8" standalone="yes"?>
<Relationships xmlns="http://schemas.openxmlformats.org/package/2006/relationships"><Relationship Id="rId2" Type="http://schemas.openxmlformats.org/officeDocument/2006/relationships/image" Target="../media/image7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710.png"/></Relationships>
</file>

<file path=ppt/slides/_rels/slide2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emf"/><Relationship Id="rId7" Type="http://schemas.openxmlformats.org/officeDocument/2006/relationships/image" Target="../media/image130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0.png"/><Relationship Id="rId4" Type="http://schemas.openxmlformats.org/officeDocument/2006/relationships/image" Target="../media/image740.png"/></Relationships>
</file>

<file path=ppt/slides/_rels/slide27.xml.rels><?xml version="1.0" encoding="UTF-8" standalone="yes"?>
<Relationships xmlns="http://schemas.openxmlformats.org/package/2006/relationships"><Relationship Id="rId3" Type="http://schemas.openxmlformats.org/officeDocument/2006/relationships/image" Target="../media/image1500.png"/><Relationship Id="rId2" Type="http://schemas.openxmlformats.org/officeDocument/2006/relationships/image" Target="../media/image141.png"/><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1040.png"/><Relationship Id="rId4" Type="http://schemas.openxmlformats.org/officeDocument/2006/relationships/image" Target="../media/image920.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421.png"/><Relationship Id="rId4" Type="http://schemas.openxmlformats.org/officeDocument/2006/relationships/image" Target="../media/image920.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421.png"/><Relationship Id="rId4" Type="http://schemas.openxmlformats.org/officeDocument/2006/relationships/image" Target="../media/image920.png"/></Relationships>
</file>

<file path=ppt/slides/_rels/slide35.xml.rels><?xml version="1.0" encoding="UTF-8" standalone="yes"?>
<Relationships xmlns="http://schemas.openxmlformats.org/package/2006/relationships"><Relationship Id="rId3" Type="http://schemas.openxmlformats.org/officeDocument/2006/relationships/image" Target="../media/image920.png"/><Relationship Id="rId1" Type="http://schemas.openxmlformats.org/officeDocument/2006/relationships/slideLayout" Target="../slideLayouts/slideLayout2.xml"/><Relationship Id="rId6" Type="http://schemas.openxmlformats.org/officeDocument/2006/relationships/image" Target="../media/image490.png"/><Relationship Id="rId5" Type="http://schemas.openxmlformats.org/officeDocument/2006/relationships/image" Target="../media/image31.png"/><Relationship Id="rId4" Type="http://schemas.openxmlformats.org/officeDocument/2006/relationships/image" Target="../media/image470.png"/></Relationships>
</file>

<file path=ppt/slides/_rels/slide36.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3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500.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6.emf"/><Relationship Id="rId4" Type="http://schemas.openxmlformats.org/officeDocument/2006/relationships/image" Target="../media/image35.emf"/></Relationships>
</file>

<file path=ppt/slides/_rels/slide43.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8.emf"/><Relationship Id="rId4" Type="http://schemas.openxmlformats.org/officeDocument/2006/relationships/image" Target="../media/image37.emf"/></Relationships>
</file>

<file path=ppt/slides/_rels/slide44.xml.rels><?xml version="1.0" encoding="UTF-8" standalone="yes"?>
<Relationships xmlns="http://schemas.openxmlformats.org/package/2006/relationships"><Relationship Id="rId3" Type="http://schemas.openxmlformats.org/officeDocument/2006/relationships/image" Target="../media/image340.png"/><Relationship Id="rId7" Type="http://schemas.openxmlformats.org/officeDocument/2006/relationships/image" Target="../media/image38.png"/><Relationship Id="rId2" Type="http://schemas.openxmlformats.org/officeDocument/2006/relationships/image" Target="../media/image330.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4.emf"/><Relationship Id="rId4" Type="http://schemas.openxmlformats.org/officeDocument/2006/relationships/image" Target="../media/image43.emf"/></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3.emf"/></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6.png"/><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61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8.emf"/><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6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90.png"/><Relationship Id="rId1" Type="http://schemas.openxmlformats.org/officeDocument/2006/relationships/slideLayout" Target="../slideLayouts/slideLayout2.xml"/><Relationship Id="rId4" Type="http://schemas.openxmlformats.org/officeDocument/2006/relationships/image" Target="../media/image66.emf"/></Relationships>
</file>

<file path=ppt/slides/_rels/slide68.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900.png"/><Relationship Id="rId1" Type="http://schemas.openxmlformats.org/officeDocument/2006/relationships/slideLayout" Target="../slideLayouts/slideLayout2.xml"/><Relationship Id="rId4" Type="http://schemas.openxmlformats.org/officeDocument/2006/relationships/image" Target="../media/image66.emf"/></Relationships>
</file>

<file path=ppt/slides/_rels/slide76.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79.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5.tiff"/><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image" Target="../media/image86.tiff"/><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#4: Multiple Linear Regression</a:t>
            </a:r>
            <a:br>
              <a:rPr lang="mr-IN" dirty="0"/>
            </a:b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1</a:t>
            </a:fld>
            <a:endParaRPr lang="en-US"/>
          </a:p>
        </p:txBody>
      </p:sp>
    </p:spTree>
    <p:extLst>
      <p:ext uri="{BB962C8B-B14F-4D97-AF65-F5344CB8AC3E}">
        <p14:creationId xmlns:p14="http://schemas.microsoft.com/office/powerpoint/2010/main" val="1830915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sp>
        <p:nvSpPr>
          <p:cNvPr id="3" name="TextBox 2"/>
          <p:cNvSpPr txBox="1"/>
          <p:nvPr/>
        </p:nvSpPr>
        <p:spPr>
          <a:xfrm>
            <a:off x="1093539" y="1343896"/>
            <a:ext cx="6405921" cy="461665"/>
          </a:xfrm>
          <a:prstGeom prst="rect">
            <a:avLst/>
          </a:prstGeom>
          <a:noFill/>
        </p:spPr>
        <p:txBody>
          <a:bodyPr wrap="none" rtlCol="0">
            <a:spAutoFit/>
          </a:bodyPr>
          <a:lstStyle/>
          <a:p>
            <a:r>
              <a:rPr lang="en-US" sz="2400" dirty="0">
                <a:latin typeface="Karla" charset="0"/>
                <a:ea typeface="Karla" charset="0"/>
                <a:cs typeface="Karla" charset="0"/>
              </a:rPr>
              <a:t>Imagine we have 5 billiard balls in a bucket.</a:t>
            </a:r>
          </a:p>
        </p:txBody>
      </p:sp>
    </p:spTree>
    <p:extLst>
      <p:ext uri="{BB962C8B-B14F-4D97-AF65-F5344CB8AC3E}">
        <p14:creationId xmlns:p14="http://schemas.microsoft.com/office/powerpoint/2010/main" val="194474416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Poly 10 degree models : 20 data points per line 2000 simulations</a:t>
            </a:r>
          </a:p>
        </p:txBody>
      </p:sp>
      <p:sp>
        <p:nvSpPr>
          <p:cNvPr id="7" name="Slide Number Placeholder 6"/>
          <p:cNvSpPr>
            <a:spLocks noGrp="1"/>
          </p:cNvSpPr>
          <p:nvPr>
            <p:ph type="sldNum" sz="quarter" idx="12"/>
          </p:nvPr>
        </p:nvSpPr>
        <p:spPr/>
        <p:txBody>
          <a:bodyPr/>
          <a:lstStyle/>
          <a:p>
            <a:fld id="{8C616E8F-BF65-1643-9F00-FF84D0665BC6}" type="slidenum">
              <a:rPr lang="en-US" smtClean="0"/>
              <a:t>100</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42266725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Bias vs Variance</a:t>
            </a:r>
          </a:p>
        </p:txBody>
      </p:sp>
      <p:sp>
        <p:nvSpPr>
          <p:cNvPr id="3" name="Content Placeholder 2"/>
          <p:cNvSpPr>
            <a:spLocks noGrp="1"/>
          </p:cNvSpPr>
          <p:nvPr>
            <p:ph idx="1"/>
          </p:nvPr>
        </p:nvSpPr>
        <p:spPr>
          <a:xfrm>
            <a:off x="833415" y="983807"/>
            <a:ext cx="10327008" cy="2111143"/>
          </a:xfrm>
        </p:spPr>
        <p:txBody>
          <a:bodyPr/>
          <a:lstStyle/>
          <a:p>
            <a:r>
              <a:rPr lang="en-US" sz="2400" b="1" dirty="0"/>
              <a:t>Left</a:t>
            </a:r>
            <a:r>
              <a:rPr lang="en-US" sz="2400" dirty="0"/>
              <a:t>: 2000 best fit straight lines, each fitted on a different 20 point training set. </a:t>
            </a:r>
          </a:p>
          <a:p>
            <a:r>
              <a:rPr lang="en-US" sz="2400" b="1" dirty="0"/>
              <a:t>Right</a:t>
            </a:r>
            <a:r>
              <a:rPr lang="en-US" sz="2400" dirty="0"/>
              <a:t>: Best-fit models using degree 10 polynomial</a:t>
            </a:r>
          </a:p>
          <a:p>
            <a:endParaRPr lang="en-US" sz="2400" dirty="0"/>
          </a:p>
        </p:txBody>
      </p:sp>
      <p:sp>
        <p:nvSpPr>
          <p:cNvPr id="7" name="Slide Number Placeholder 6"/>
          <p:cNvSpPr>
            <a:spLocks noGrp="1"/>
          </p:cNvSpPr>
          <p:nvPr>
            <p:ph type="sldNum" sz="quarter" idx="12"/>
          </p:nvPr>
        </p:nvSpPr>
        <p:spPr/>
        <p:txBody>
          <a:bodyPr/>
          <a:lstStyle/>
          <a:p>
            <a:fld id="{8C616E8F-BF65-1643-9F00-FF84D0665BC6}" type="slidenum">
              <a:rPr lang="en-US" smtClean="0"/>
              <a:t>101</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59000"/>
            <a:ext cx="6858000" cy="45720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2835" y="2159000"/>
            <a:ext cx="6858000" cy="4572000"/>
          </a:xfrm>
          <a:prstGeom prst="rect">
            <a:avLst/>
          </a:prstGeom>
        </p:spPr>
      </p:pic>
    </p:spTree>
    <p:extLst>
      <p:ext uri="{BB962C8B-B14F-4D97-AF65-F5344CB8AC3E}">
        <p14:creationId xmlns:p14="http://schemas.microsoft.com/office/powerpoint/2010/main" val="285855513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Bias vs Variance</a:t>
            </a:r>
          </a:p>
        </p:txBody>
      </p:sp>
      <p:sp>
        <p:nvSpPr>
          <p:cNvPr id="3" name="Content Placeholder 2"/>
          <p:cNvSpPr>
            <a:spLocks noGrp="1"/>
          </p:cNvSpPr>
          <p:nvPr>
            <p:ph idx="1"/>
          </p:nvPr>
        </p:nvSpPr>
        <p:spPr/>
        <p:txBody>
          <a:bodyPr/>
          <a:lstStyle/>
          <a:p>
            <a:r>
              <a:rPr lang="en-US" sz="2400" dirty="0"/>
              <a:t>Left: Linear regression coefficients</a:t>
            </a:r>
          </a:p>
          <a:p>
            <a:r>
              <a:rPr lang="en-US" sz="2400" dirty="0"/>
              <a:t>Right: Poly regression of order 10 coefficients</a:t>
            </a:r>
          </a:p>
        </p:txBody>
      </p:sp>
      <p:sp>
        <p:nvSpPr>
          <p:cNvPr id="7" name="Slide Number Placeholder 6"/>
          <p:cNvSpPr>
            <a:spLocks noGrp="1"/>
          </p:cNvSpPr>
          <p:nvPr>
            <p:ph type="sldNum" sz="quarter" idx="12"/>
          </p:nvPr>
        </p:nvSpPr>
        <p:spPr/>
        <p:txBody>
          <a:bodyPr/>
          <a:lstStyle/>
          <a:p>
            <a:fld id="{8C616E8F-BF65-1643-9F00-FF84D0665BC6}" type="slidenum">
              <a:rPr lang="en-US" smtClean="0"/>
              <a:t>102</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0" y="1888937"/>
            <a:ext cx="6858000" cy="457200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92" y="1828800"/>
            <a:ext cx="6858000" cy="4572000"/>
          </a:xfrm>
          <a:prstGeom prst="rect">
            <a:avLst/>
          </a:prstGeom>
        </p:spPr>
      </p:pic>
      <p:sp>
        <p:nvSpPr>
          <p:cNvPr id="4" name="Oval 3"/>
          <p:cNvSpPr/>
          <p:nvPr/>
        </p:nvSpPr>
        <p:spPr>
          <a:xfrm>
            <a:off x="6663847" y="2041742"/>
            <a:ext cx="663879" cy="651354"/>
          </a:xfrm>
          <a:prstGeom prst="ellipse">
            <a:avLst/>
          </a:prstGeom>
          <a:noFill/>
          <a:ln w="317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224643" y="5617028"/>
            <a:ext cx="5078186" cy="489857"/>
          </a:xfrm>
          <a:prstGeom prst="rect">
            <a:avLst/>
          </a:prstGeom>
          <a:solidFill>
            <a:srgbClr val="F8FAF8"/>
          </a:solidFill>
          <a:ln>
            <a:noFill/>
          </a:ln>
          <a:effectLst>
            <a:outerShdw blurRad="50800" dist="50800" dir="5400000" algn="ctr" rotWithShape="0">
              <a:srgbClr val="F9F9F9"/>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p:cNvSpPr txBox="1"/>
              <p:nvPr/>
            </p:nvSpPr>
            <p:spPr>
              <a:xfrm>
                <a:off x="2076540" y="5700430"/>
                <a:ext cx="37651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0</m:t>
                          </m:r>
                        </m:sub>
                      </m:sSub>
                    </m:oMath>
                  </m:oMathPara>
                </a14:m>
                <a:endParaRPr lang="en-US" b="0" dirty="0"/>
              </a:p>
              <a:p>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076540" y="5700430"/>
                <a:ext cx="376513" cy="553998"/>
              </a:xfrm>
              <a:prstGeom prst="rect">
                <a:avLst/>
              </a:prstGeom>
              <a:blipFill rotWithShape="0">
                <a:blip r:embed="rId4"/>
                <a:stretch>
                  <a:fillRect l="-9836" t="-10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5028242" y="5682928"/>
                <a:ext cx="36183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oMath>
                  </m:oMathPara>
                </a14:m>
                <a:endParaRPr lang="en-US" b="0" dirty="0"/>
              </a:p>
              <a:p>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5028242" y="5682928"/>
                <a:ext cx="361830" cy="553998"/>
              </a:xfrm>
              <a:prstGeom prst="rect">
                <a:avLst/>
              </a:prstGeom>
              <a:blipFill rotWithShape="0">
                <a:blip r:embed="rId5"/>
                <a:stretch>
                  <a:fillRect l="-11864" t="-1099"/>
                </a:stretch>
              </a:blipFill>
            </p:spPr>
            <p:txBody>
              <a:bodyPr/>
              <a:lstStyle/>
              <a:p>
                <a:r>
                  <a:rPr lang="en-US">
                    <a:noFill/>
                  </a:rPr>
                  <a:t> </a:t>
                </a:r>
              </a:p>
            </p:txBody>
          </p:sp>
        </mc:Fallback>
      </mc:AlternateContent>
      <p:sp>
        <p:nvSpPr>
          <p:cNvPr id="12" name="Rectangle 11"/>
          <p:cNvSpPr/>
          <p:nvPr/>
        </p:nvSpPr>
        <p:spPr>
          <a:xfrm>
            <a:off x="7105080" y="5684688"/>
            <a:ext cx="5078186" cy="120307"/>
          </a:xfrm>
          <a:prstGeom prst="rect">
            <a:avLst/>
          </a:prstGeom>
          <a:solidFill>
            <a:srgbClr val="F8FAF8"/>
          </a:solidFill>
          <a:ln>
            <a:noFill/>
          </a:ln>
          <a:effectLst>
            <a:outerShdw blurRad="50800" dist="50800" dir="5400000" algn="ctr" rotWithShape="0">
              <a:srgbClr val="F9F9F9"/>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713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4" name="Picture 13"/>
          <p:cNvPicPr>
            <a:picLocks noChangeAspect="1"/>
          </p:cNvPicPr>
          <p:nvPr/>
        </p:nvPicPr>
        <p:blipFill>
          <a:blip r:embed="rId6"/>
          <a:stretch>
            <a:fillRect/>
          </a:stretch>
        </p:blipFill>
        <p:spPr>
          <a:xfrm>
            <a:off x="3109310" y="3389420"/>
            <a:ext cx="457200" cy="457200"/>
          </a:xfrm>
          <a:prstGeom prst="rect">
            <a:avLst/>
          </a:prstGeom>
        </p:spPr>
      </p:pic>
      <p:sp>
        <p:nvSpPr>
          <p:cNvPr id="12" name="TextBox 11"/>
          <p:cNvSpPr txBox="1"/>
          <p:nvPr/>
        </p:nvSpPr>
        <p:spPr>
          <a:xfrm>
            <a:off x="1097280" y="1344168"/>
            <a:ext cx="10016421" cy="830997"/>
          </a:xfrm>
          <a:prstGeom prst="rect">
            <a:avLst/>
          </a:prstGeom>
          <a:noFill/>
        </p:spPr>
        <p:txBody>
          <a:bodyPr wrap="square" rtlCol="0">
            <a:spAutoFit/>
          </a:bodyPr>
          <a:lstStyle/>
          <a:p>
            <a:r>
              <a:rPr lang="en-US" sz="2400" dirty="0">
                <a:latin typeface="Karla" charset="0"/>
                <a:ea typeface="Karla" charset="0"/>
                <a:cs typeface="Karla" charset="0"/>
              </a:rPr>
              <a:t>We first pick randomly a ball and replicate it. This is called </a:t>
            </a:r>
            <a:r>
              <a:rPr lang="en-US" sz="2400" b="1" dirty="0">
                <a:latin typeface="Karla" charset="0"/>
                <a:ea typeface="Karla" charset="0"/>
                <a:cs typeface="Karla" charset="0"/>
              </a:rPr>
              <a:t>sampling with replacement.  </a:t>
            </a:r>
          </a:p>
        </p:txBody>
      </p:sp>
      <p:sp>
        <p:nvSpPr>
          <p:cNvPr id="15" name="TextBox 14"/>
          <p:cNvSpPr txBox="1"/>
          <p:nvPr/>
        </p:nvSpPr>
        <p:spPr>
          <a:xfrm>
            <a:off x="3802861" y="1698298"/>
            <a:ext cx="6750566" cy="461665"/>
          </a:xfrm>
          <a:prstGeom prst="rect">
            <a:avLst/>
          </a:prstGeom>
          <a:noFill/>
        </p:spPr>
        <p:txBody>
          <a:bodyPr wrap="none" rtlCol="0">
            <a:spAutoFit/>
          </a:bodyPr>
          <a:lstStyle/>
          <a:p>
            <a:r>
              <a:rPr lang="en-US" sz="2400" dirty="0">
                <a:latin typeface="Karla" charset="0"/>
                <a:ea typeface="Karla" charset="0"/>
                <a:cs typeface="Karla" charset="0"/>
              </a:rPr>
              <a:t>We move the replicated ball to another bucket. </a:t>
            </a:r>
          </a:p>
        </p:txBody>
      </p:sp>
    </p:spTree>
    <p:extLst>
      <p:ext uri="{BB962C8B-B14F-4D97-AF65-F5344CB8AC3E}">
        <p14:creationId xmlns:p14="http://schemas.microsoft.com/office/powerpoint/2010/main" val="317584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1.875E-6 3.7037E-6 L 0.11836 -0.19954 C 0.14284 -0.24445 0.17995 -0.26852 0.21875 -0.26852 C 0.26289 -0.26852 0.29831 -0.24445 0.32278 -0.19954 L 0.44127 3.7037E-6 " pathEditMode="relative" rAng="0" ptsTypes="AAAAA">
                                      <p:cBhvr>
                                        <p:cTn id="10" dur="2000" fill="hold"/>
                                        <p:tgtEl>
                                          <p:spTgt spid="14"/>
                                        </p:tgtEl>
                                        <p:attrNameLst>
                                          <p:attrName>ppt_x</p:attrName>
                                          <p:attrName>ppt_y</p:attrName>
                                        </p:attrNameLst>
                                      </p:cBhvr>
                                      <p:rCtr x="22057" y="-13426"/>
                                    </p:animMotion>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spTree>
    <p:extLst>
      <p:ext uri="{BB962C8B-B14F-4D97-AF65-F5344CB8AC3E}">
        <p14:creationId xmlns:p14="http://schemas.microsoft.com/office/powerpoint/2010/main" val="2424393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3" name="Picture 12"/>
          <p:cNvPicPr>
            <a:picLocks noChangeAspect="1"/>
          </p:cNvPicPr>
          <p:nvPr/>
        </p:nvPicPr>
        <p:blipFill>
          <a:blip r:embed="rId5"/>
          <a:stretch>
            <a:fillRect/>
          </a:stretch>
        </p:blipFill>
        <p:spPr>
          <a:xfrm>
            <a:off x="3229025" y="3764070"/>
            <a:ext cx="457200" cy="457200"/>
          </a:xfrm>
          <a:prstGeom prst="rect">
            <a:avLst/>
          </a:prstGeom>
        </p:spPr>
      </p:pic>
      <p:sp>
        <p:nvSpPr>
          <p:cNvPr id="14" name="TextBox 13"/>
          <p:cNvSpPr txBox="1"/>
          <p:nvPr/>
        </p:nvSpPr>
        <p:spPr>
          <a:xfrm>
            <a:off x="1093539" y="1343896"/>
            <a:ext cx="8813631"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We then randomly  pick another ball and again we replicate it.</a:t>
            </a:r>
          </a:p>
        </p:txBody>
      </p:sp>
      <p:sp>
        <p:nvSpPr>
          <p:cNvPr id="15" name="TextBox 14"/>
          <p:cNvSpPr txBox="1"/>
          <p:nvPr/>
        </p:nvSpPr>
        <p:spPr>
          <a:xfrm>
            <a:off x="1093539" y="1767695"/>
            <a:ext cx="8364790"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As before, we move the replicated ball to the other bucket. </a:t>
            </a:r>
          </a:p>
        </p:txBody>
      </p:sp>
    </p:spTree>
    <p:extLst>
      <p:ext uri="{BB962C8B-B14F-4D97-AF65-F5344CB8AC3E}">
        <p14:creationId xmlns:p14="http://schemas.microsoft.com/office/powerpoint/2010/main" val="3145949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3.75E-6 0.00023 L 0.10456 -0.19306 C 0.12631 -0.23635 0.15899 -0.25973 0.19336 -0.25973 C 0.23243 -0.25973 0.26368 -0.23635 0.28542 -0.19306 L 0.39011 0.00023 " pathEditMode="relative" rAng="0" ptsTypes="AAAAA">
                                      <p:cBhvr>
                                        <p:cTn id="6" dur="2000" fill="hold"/>
                                        <p:tgtEl>
                                          <p:spTgt spid="13"/>
                                        </p:tgtEl>
                                        <p:attrNameLst>
                                          <p:attrName>ppt_x</p:attrName>
                                          <p:attrName>ppt_y</p:attrName>
                                        </p:attrNameLst>
                                      </p:cBhvr>
                                      <p:rCtr x="19505" y="-13009"/>
                                    </p:animMotion>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4" name="Picture 13"/>
          <p:cNvPicPr>
            <a:picLocks noChangeAspect="1"/>
          </p:cNvPicPr>
          <p:nvPr/>
        </p:nvPicPr>
        <p:blipFill>
          <a:blip r:embed="rId5"/>
          <a:stretch>
            <a:fillRect/>
          </a:stretch>
        </p:blipFill>
        <p:spPr>
          <a:xfrm>
            <a:off x="7980663" y="3764070"/>
            <a:ext cx="457200" cy="457200"/>
          </a:xfrm>
          <a:prstGeom prst="rect">
            <a:avLst/>
          </a:prstGeom>
        </p:spPr>
      </p:pic>
    </p:spTree>
    <p:extLst>
      <p:ext uri="{BB962C8B-B14F-4D97-AF65-F5344CB8AC3E}">
        <p14:creationId xmlns:p14="http://schemas.microsoft.com/office/powerpoint/2010/main" val="3988673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3"/>
          <a:stretch>
            <a:fillRect/>
          </a:stretch>
        </p:blipFill>
        <p:spPr>
          <a:xfrm>
            <a:off x="1625600" y="2381421"/>
            <a:ext cx="2540000" cy="2540000"/>
          </a:xfrm>
          <a:prstGeom prst="rect">
            <a:avLst/>
          </a:prstGeom>
        </p:spPr>
      </p:pic>
      <p:pic>
        <p:nvPicPr>
          <p:cNvPr id="5" name="Picture 4"/>
          <p:cNvPicPr>
            <a:picLocks noChangeAspect="1"/>
          </p:cNvPicPr>
          <p:nvPr/>
        </p:nvPicPr>
        <p:blipFill>
          <a:blip r:embed="rId3"/>
          <a:stretch>
            <a:fillRect/>
          </a:stretch>
        </p:blipFill>
        <p:spPr>
          <a:xfrm>
            <a:off x="7124357" y="2381421"/>
            <a:ext cx="2540000" cy="2540000"/>
          </a:xfrm>
          <a:prstGeom prst="rect">
            <a:avLst/>
          </a:prstGeom>
        </p:spPr>
      </p:pic>
      <p:pic>
        <p:nvPicPr>
          <p:cNvPr id="6" name="Picture 5"/>
          <p:cNvPicPr>
            <a:picLocks noChangeAspect="1"/>
          </p:cNvPicPr>
          <p:nvPr/>
        </p:nvPicPr>
        <p:blipFill>
          <a:blip r:embed="rId4"/>
          <a:stretch>
            <a:fillRect/>
          </a:stretch>
        </p:blipFill>
        <p:spPr>
          <a:xfrm>
            <a:off x="2423510" y="3994807"/>
            <a:ext cx="457200" cy="457200"/>
          </a:xfrm>
          <a:prstGeom prst="rect">
            <a:avLst/>
          </a:prstGeom>
        </p:spPr>
      </p:pic>
      <p:pic>
        <p:nvPicPr>
          <p:cNvPr id="7" name="Picture 6"/>
          <p:cNvPicPr>
            <a:picLocks noChangeAspect="1"/>
          </p:cNvPicPr>
          <p:nvPr/>
        </p:nvPicPr>
        <p:blipFill>
          <a:blip r:embed="rId5"/>
          <a:stretch>
            <a:fillRect/>
          </a:stretch>
        </p:blipFill>
        <p:spPr>
          <a:xfrm>
            <a:off x="2880710" y="4172121"/>
            <a:ext cx="457200" cy="457200"/>
          </a:xfrm>
          <a:prstGeom prst="rect">
            <a:avLst/>
          </a:prstGeom>
        </p:spPr>
      </p:pic>
      <p:pic>
        <p:nvPicPr>
          <p:cNvPr id="8" name="Picture 7"/>
          <p:cNvPicPr>
            <a:picLocks noChangeAspect="1"/>
          </p:cNvPicPr>
          <p:nvPr/>
        </p:nvPicPr>
        <p:blipFill>
          <a:blip r:embed="rId6"/>
          <a:stretch>
            <a:fillRect/>
          </a:stretch>
        </p:blipFill>
        <p:spPr>
          <a:xfrm>
            <a:off x="3147191" y="3846620"/>
            <a:ext cx="457200" cy="457200"/>
          </a:xfrm>
          <a:prstGeom prst="rect">
            <a:avLst/>
          </a:prstGeom>
        </p:spPr>
      </p:pic>
      <p:pic>
        <p:nvPicPr>
          <p:cNvPr id="9" name="Picture 8"/>
          <p:cNvPicPr>
            <a:picLocks noChangeAspect="1"/>
          </p:cNvPicPr>
          <p:nvPr/>
        </p:nvPicPr>
        <p:blipFill>
          <a:blip r:embed="rId7"/>
          <a:stretch>
            <a:fillRect/>
          </a:stretch>
        </p:blipFill>
        <p:spPr>
          <a:xfrm>
            <a:off x="3043183" y="3422821"/>
            <a:ext cx="457200" cy="457200"/>
          </a:xfrm>
          <a:prstGeom prst="rect">
            <a:avLst/>
          </a:prstGeom>
        </p:spPr>
      </p:pic>
      <p:pic>
        <p:nvPicPr>
          <p:cNvPr id="11" name="Picture 10"/>
          <p:cNvPicPr>
            <a:picLocks noChangeAspect="1"/>
          </p:cNvPicPr>
          <p:nvPr/>
        </p:nvPicPr>
        <p:blipFill>
          <a:blip r:embed="rId8"/>
          <a:stretch>
            <a:fillRect/>
          </a:stretch>
        </p:blipFill>
        <p:spPr>
          <a:xfrm>
            <a:off x="2626320" y="3618020"/>
            <a:ext cx="457200" cy="457200"/>
          </a:xfrm>
          <a:prstGeom prst="rect">
            <a:avLst/>
          </a:prstGeom>
        </p:spPr>
      </p:pic>
      <p:pic>
        <p:nvPicPr>
          <p:cNvPr id="12" name="Picture 11"/>
          <p:cNvPicPr>
            <a:picLocks noChangeAspect="1"/>
          </p:cNvPicPr>
          <p:nvPr/>
        </p:nvPicPr>
        <p:blipFill>
          <a:blip r:embed="rId7"/>
          <a:stretch>
            <a:fillRect/>
          </a:stretch>
        </p:blipFill>
        <p:spPr>
          <a:xfrm>
            <a:off x="8492610" y="3389420"/>
            <a:ext cx="457200" cy="457200"/>
          </a:xfrm>
          <a:prstGeom prst="rect">
            <a:avLst/>
          </a:prstGeom>
        </p:spPr>
      </p:pic>
      <p:pic>
        <p:nvPicPr>
          <p:cNvPr id="14" name="Picture 13"/>
          <p:cNvPicPr>
            <a:picLocks noChangeAspect="1"/>
          </p:cNvPicPr>
          <p:nvPr/>
        </p:nvPicPr>
        <p:blipFill>
          <a:blip r:embed="rId6"/>
          <a:stretch>
            <a:fillRect/>
          </a:stretch>
        </p:blipFill>
        <p:spPr>
          <a:xfrm>
            <a:off x="7980663" y="3764070"/>
            <a:ext cx="457200" cy="457200"/>
          </a:xfrm>
          <a:prstGeom prst="rect">
            <a:avLst/>
          </a:prstGeom>
        </p:spPr>
      </p:pic>
      <p:pic>
        <p:nvPicPr>
          <p:cNvPr id="13" name="Picture 12"/>
          <p:cNvPicPr>
            <a:picLocks noChangeAspect="1"/>
          </p:cNvPicPr>
          <p:nvPr/>
        </p:nvPicPr>
        <p:blipFill>
          <a:blip r:embed="rId4"/>
          <a:stretch>
            <a:fillRect/>
          </a:stretch>
        </p:blipFill>
        <p:spPr>
          <a:xfrm>
            <a:off x="2496779" y="4050660"/>
            <a:ext cx="457200" cy="457200"/>
          </a:xfrm>
          <a:prstGeom prst="rect">
            <a:avLst/>
          </a:prstGeom>
        </p:spPr>
      </p:pic>
      <p:sp>
        <p:nvSpPr>
          <p:cNvPr id="15" name="TextBox 14"/>
          <p:cNvSpPr txBox="1"/>
          <p:nvPr/>
        </p:nvSpPr>
        <p:spPr>
          <a:xfrm>
            <a:off x="1093539" y="1343896"/>
            <a:ext cx="3538148"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We repeat this process. </a:t>
            </a:r>
          </a:p>
        </p:txBody>
      </p:sp>
    </p:spTree>
    <p:extLst>
      <p:ext uri="{BB962C8B-B14F-4D97-AF65-F5344CB8AC3E}">
        <p14:creationId xmlns:p14="http://schemas.microsoft.com/office/powerpoint/2010/main" val="2622291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2.29167E-6 -4.07407E-6 L 0.13073 -0.33217 C 0.15781 -0.40694 0.1987 -0.44722 0.24166 -0.44722 C 0.29036 -0.44722 0.32956 -0.40694 0.35664 -0.33217 L 0.4875 -4.07407E-6 " pathEditMode="relative" rAng="0" ptsTypes="AAAAA">
                                      <p:cBhvr>
                                        <p:cTn id="6" dur="2000" fill="hold"/>
                                        <p:tgtEl>
                                          <p:spTgt spid="13"/>
                                        </p:tgtEl>
                                        <p:attrNameLst>
                                          <p:attrName>ppt_x</p:attrName>
                                          <p:attrName>ppt_y</p:attrName>
                                        </p:attrNameLst>
                                      </p:cBhvr>
                                      <p:rCtr x="24375" y="-2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4" name="Picture 13"/>
          <p:cNvPicPr>
            <a:picLocks noChangeAspect="1"/>
          </p:cNvPicPr>
          <p:nvPr/>
        </p:nvPicPr>
        <p:blipFill>
          <a:blip r:embed="rId5"/>
          <a:stretch>
            <a:fillRect/>
          </a:stretch>
        </p:blipFill>
        <p:spPr>
          <a:xfrm>
            <a:off x="7980663" y="376407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sp>
        <p:nvSpPr>
          <p:cNvPr id="13" name="TextBox 12"/>
          <p:cNvSpPr txBox="1"/>
          <p:nvPr/>
        </p:nvSpPr>
        <p:spPr>
          <a:xfrm>
            <a:off x="1093539" y="1343896"/>
            <a:ext cx="984565"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Again</a:t>
            </a:r>
          </a:p>
        </p:txBody>
      </p:sp>
    </p:spTree>
    <p:extLst>
      <p:ext uri="{BB962C8B-B14F-4D97-AF65-F5344CB8AC3E}">
        <p14:creationId xmlns:p14="http://schemas.microsoft.com/office/powerpoint/2010/main" val="3344008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4" name="Picture 13"/>
          <p:cNvPicPr>
            <a:picLocks noChangeAspect="1"/>
          </p:cNvPicPr>
          <p:nvPr/>
        </p:nvPicPr>
        <p:blipFill>
          <a:blip r:embed="rId5"/>
          <a:stretch>
            <a:fillRect/>
          </a:stretch>
        </p:blipFill>
        <p:spPr>
          <a:xfrm>
            <a:off x="7980663" y="376407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pic>
        <p:nvPicPr>
          <p:cNvPr id="16" name="Picture 15"/>
          <p:cNvPicPr>
            <a:picLocks noChangeAspect="1"/>
          </p:cNvPicPr>
          <p:nvPr/>
        </p:nvPicPr>
        <p:blipFill>
          <a:blip r:embed="rId5"/>
          <a:stretch>
            <a:fillRect/>
          </a:stretch>
        </p:blipFill>
        <p:spPr>
          <a:xfrm>
            <a:off x="8746683" y="3789573"/>
            <a:ext cx="457200" cy="457200"/>
          </a:xfrm>
          <a:prstGeom prst="rect">
            <a:avLst/>
          </a:prstGeom>
        </p:spPr>
      </p:pic>
      <p:sp>
        <p:nvSpPr>
          <p:cNvPr id="17" name="TextBox 16"/>
          <p:cNvSpPr txBox="1"/>
          <p:nvPr/>
        </p:nvSpPr>
        <p:spPr>
          <a:xfrm>
            <a:off x="1093539" y="1343896"/>
            <a:ext cx="1600118"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And again</a:t>
            </a:r>
          </a:p>
        </p:txBody>
      </p:sp>
    </p:spTree>
    <p:extLst>
      <p:ext uri="{BB962C8B-B14F-4D97-AF65-F5344CB8AC3E}">
        <p14:creationId xmlns:p14="http://schemas.microsoft.com/office/powerpoint/2010/main" val="4170356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4" name="Picture 13"/>
          <p:cNvPicPr>
            <a:picLocks noChangeAspect="1"/>
          </p:cNvPicPr>
          <p:nvPr/>
        </p:nvPicPr>
        <p:blipFill>
          <a:blip r:embed="rId5"/>
          <a:stretch>
            <a:fillRect/>
          </a:stretch>
        </p:blipFill>
        <p:spPr>
          <a:xfrm>
            <a:off x="7980663" y="376407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pic>
        <p:nvPicPr>
          <p:cNvPr id="16" name="Picture 15"/>
          <p:cNvPicPr>
            <a:picLocks noChangeAspect="1"/>
          </p:cNvPicPr>
          <p:nvPr/>
        </p:nvPicPr>
        <p:blipFill>
          <a:blip r:embed="rId5"/>
          <a:stretch>
            <a:fillRect/>
          </a:stretch>
        </p:blipFill>
        <p:spPr>
          <a:xfrm>
            <a:off x="8746683" y="3789573"/>
            <a:ext cx="457200" cy="457200"/>
          </a:xfrm>
          <a:prstGeom prst="rect">
            <a:avLst/>
          </a:prstGeom>
        </p:spPr>
      </p:pic>
      <p:pic>
        <p:nvPicPr>
          <p:cNvPr id="17" name="Picture 16"/>
          <p:cNvPicPr>
            <a:picLocks noChangeAspect="1"/>
          </p:cNvPicPr>
          <p:nvPr/>
        </p:nvPicPr>
        <p:blipFill>
          <a:blip r:embed="rId7"/>
          <a:stretch>
            <a:fillRect/>
          </a:stretch>
        </p:blipFill>
        <p:spPr>
          <a:xfrm>
            <a:off x="7980663" y="4140576"/>
            <a:ext cx="457200" cy="457200"/>
          </a:xfrm>
          <a:prstGeom prst="rect">
            <a:avLst/>
          </a:prstGeom>
        </p:spPr>
      </p:pic>
      <p:sp>
        <p:nvSpPr>
          <p:cNvPr id="3" name="Right Arrow 2"/>
          <p:cNvSpPr/>
          <p:nvPr/>
        </p:nvSpPr>
        <p:spPr>
          <a:xfrm>
            <a:off x="5118100" y="3618020"/>
            <a:ext cx="1346200" cy="518101"/>
          </a:xfrm>
          <a:prstGeom prst="rightArrow">
            <a:avLst/>
          </a:prstGeom>
          <a:solidFill>
            <a:schemeClr val="tx1">
              <a:lumMod val="85000"/>
              <a:lumOff val="1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1093539" y="1343896"/>
            <a:ext cx="10687541"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Until the “other” bucket has </a:t>
            </a:r>
            <a:r>
              <a:rPr lang="en-US" sz="2400" b="1" dirty="0">
                <a:solidFill>
                  <a:schemeClr val="tx1">
                    <a:lumMod val="75000"/>
                    <a:lumOff val="25000"/>
                  </a:schemeClr>
                </a:solidFill>
                <a:latin typeface="Karla" charset="0"/>
                <a:ea typeface="Karla" charset="0"/>
                <a:cs typeface="Karla" charset="0"/>
              </a:rPr>
              <a:t>the same number of balls </a:t>
            </a:r>
            <a:r>
              <a:rPr lang="en-US" sz="2400" dirty="0">
                <a:solidFill>
                  <a:schemeClr val="tx1">
                    <a:lumMod val="75000"/>
                    <a:lumOff val="25000"/>
                  </a:schemeClr>
                </a:solidFill>
                <a:latin typeface="Karla" charset="0"/>
                <a:ea typeface="Karla" charset="0"/>
                <a:cs typeface="Karla" charset="0"/>
              </a:rPr>
              <a:t>as the original one.</a:t>
            </a:r>
          </a:p>
        </p:txBody>
      </p:sp>
      <p:sp>
        <p:nvSpPr>
          <p:cNvPr id="19" name="TextBox 18"/>
          <p:cNvSpPr txBox="1"/>
          <p:nvPr/>
        </p:nvSpPr>
        <p:spPr>
          <a:xfrm>
            <a:off x="2205318" y="5321574"/>
            <a:ext cx="8347576" cy="461665"/>
          </a:xfrm>
          <a:prstGeom prst="rect">
            <a:avLst/>
          </a:prstGeom>
          <a:solidFill>
            <a:schemeClr val="accent1">
              <a:lumMod val="20000"/>
              <a:lumOff val="80000"/>
            </a:schemeClr>
          </a:solidFill>
          <a:ln>
            <a:solidFill>
              <a:srgbClr val="C00000"/>
            </a:solidFill>
          </a:ln>
        </p:spPr>
        <p:txBody>
          <a:bodyPr wrap="square" rtlCol="0">
            <a:spAutoFit/>
          </a:bodyPr>
          <a:lstStyle/>
          <a:p>
            <a:pPr algn="ctr"/>
            <a:r>
              <a:rPr lang="en-US" sz="2400" dirty="0">
                <a:solidFill>
                  <a:schemeClr val="tx1">
                    <a:lumMod val="75000"/>
                    <a:lumOff val="25000"/>
                  </a:schemeClr>
                </a:solidFill>
                <a:latin typeface="Karla" charset="0"/>
                <a:ea typeface="Karla" charset="0"/>
                <a:cs typeface="Karla" charset="0"/>
              </a:rPr>
              <a:t>This new bucket represents a new parallel universe </a:t>
            </a:r>
          </a:p>
        </p:txBody>
      </p:sp>
    </p:spTree>
    <p:extLst>
      <p:ext uri="{BB962C8B-B14F-4D97-AF65-F5344CB8AC3E}">
        <p14:creationId xmlns:p14="http://schemas.microsoft.com/office/powerpoint/2010/main" val="402868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pic>
        <p:nvPicPr>
          <p:cNvPr id="17" name="Picture 16"/>
          <p:cNvPicPr>
            <a:picLocks noChangeAspect="1"/>
          </p:cNvPicPr>
          <p:nvPr/>
        </p:nvPicPr>
        <p:blipFill>
          <a:blip r:embed="rId7"/>
          <a:stretch>
            <a:fillRect/>
          </a:stretch>
        </p:blipFill>
        <p:spPr>
          <a:xfrm>
            <a:off x="7980663" y="4140576"/>
            <a:ext cx="457200" cy="457200"/>
          </a:xfrm>
          <a:prstGeom prst="rect">
            <a:avLst/>
          </a:prstGeom>
        </p:spPr>
      </p:pic>
      <p:sp>
        <p:nvSpPr>
          <p:cNvPr id="3" name="Right Arrow 2"/>
          <p:cNvSpPr/>
          <p:nvPr/>
        </p:nvSpPr>
        <p:spPr>
          <a:xfrm>
            <a:off x="5118100" y="3618020"/>
            <a:ext cx="1346200" cy="518101"/>
          </a:xfrm>
          <a:prstGeom prst="rightArrow">
            <a:avLst/>
          </a:prstGeom>
          <a:solidFill>
            <a:schemeClr val="tx1">
              <a:lumMod val="85000"/>
              <a:lumOff val="1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4"/>
          <a:stretch>
            <a:fillRect/>
          </a:stretch>
        </p:blipFill>
        <p:spPr>
          <a:xfrm>
            <a:off x="8035410" y="3651421"/>
            <a:ext cx="457200" cy="457200"/>
          </a:xfrm>
          <a:prstGeom prst="rect">
            <a:avLst/>
          </a:prstGeom>
        </p:spPr>
      </p:pic>
      <p:pic>
        <p:nvPicPr>
          <p:cNvPr id="19" name="Picture 18"/>
          <p:cNvPicPr>
            <a:picLocks noChangeAspect="1"/>
          </p:cNvPicPr>
          <p:nvPr/>
        </p:nvPicPr>
        <p:blipFill>
          <a:blip r:embed="rId4"/>
          <a:stretch>
            <a:fillRect/>
          </a:stretch>
        </p:blipFill>
        <p:spPr>
          <a:xfrm>
            <a:off x="8721210" y="3714921"/>
            <a:ext cx="457200" cy="457200"/>
          </a:xfrm>
          <a:prstGeom prst="rect">
            <a:avLst/>
          </a:prstGeom>
        </p:spPr>
      </p:pic>
      <p:sp>
        <p:nvSpPr>
          <p:cNvPr id="16" name="TextBox 15"/>
          <p:cNvSpPr txBox="1"/>
          <p:nvPr/>
        </p:nvSpPr>
        <p:spPr>
          <a:xfrm>
            <a:off x="1093539" y="1343896"/>
            <a:ext cx="8228535"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We repeat the same process and acquire another sample.</a:t>
            </a:r>
          </a:p>
        </p:txBody>
      </p:sp>
    </p:spTree>
    <p:extLst>
      <p:ext uri="{BB962C8B-B14F-4D97-AF65-F5344CB8AC3E}">
        <p14:creationId xmlns:p14="http://schemas.microsoft.com/office/powerpoint/2010/main" val="1342825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9302D7-1ACA-224D-B29D-4D28082ED901}"/>
              </a:ext>
            </a:extLst>
          </p:cNvPr>
          <p:cNvSpPr>
            <a:spLocks noGrp="1"/>
          </p:cNvSpPr>
          <p:nvPr>
            <p:ph type="sldNum" sz="quarter" idx="12"/>
          </p:nvPr>
        </p:nvSpPr>
        <p:spPr/>
        <p:txBody>
          <a:bodyPr/>
          <a:lstStyle/>
          <a:p>
            <a:fld id="{AD29F1E6-0A42-6342-8A19-FA364A33AB30}" type="slidenum">
              <a:rPr lang="en-US" smtClean="0"/>
              <a:t>2</a:t>
            </a:fld>
            <a:endParaRPr lang="en-US"/>
          </a:p>
        </p:txBody>
      </p:sp>
      <p:sp>
        <p:nvSpPr>
          <p:cNvPr id="5" name="Content Placeholder 2">
            <a:extLst>
              <a:ext uri="{FF2B5EF4-FFF2-40B4-BE49-F238E27FC236}">
                <a16:creationId xmlns:a16="http://schemas.microsoft.com/office/drawing/2014/main" id="{4B42DE3A-C3D5-DB4E-8609-AB055504742F}"/>
              </a:ext>
            </a:extLst>
          </p:cNvPr>
          <p:cNvSpPr txBox="1">
            <a:spLocks/>
          </p:cNvSpPr>
          <p:nvPr/>
        </p:nvSpPr>
        <p:spPr>
          <a:xfrm>
            <a:off x="1014092" y="1471613"/>
            <a:ext cx="9552308" cy="3966377"/>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500"/>
              </a:spcAft>
              <a:buFont typeface="Arial" charset="0"/>
              <a:buChar char="•"/>
            </a:pPr>
            <a:r>
              <a:rPr lang="en-US" sz="2800" b="1" dirty="0">
                <a:solidFill>
                  <a:schemeClr val="accent1">
                    <a:lumMod val="75000"/>
                  </a:schemeClr>
                </a:solidFill>
              </a:rPr>
              <a:t>HW2 </a:t>
            </a:r>
            <a:r>
              <a:rPr lang="en-US" sz="2800" dirty="0">
                <a:solidFill>
                  <a:schemeClr val="tx1">
                    <a:lumMod val="75000"/>
                    <a:lumOff val="25000"/>
                  </a:schemeClr>
                </a:solidFill>
              </a:rPr>
              <a:t>is available, due Tues, July 7 at 11:59pm</a:t>
            </a:r>
          </a:p>
          <a:p>
            <a:pPr marL="457189" indent="-457189">
              <a:spcAft>
                <a:spcPts val="500"/>
              </a:spcAft>
              <a:buFont typeface="Arial" charset="0"/>
              <a:buChar char="•"/>
            </a:pPr>
            <a:r>
              <a:rPr lang="en-US" sz="2800" b="1" dirty="0">
                <a:solidFill>
                  <a:schemeClr val="accent1">
                    <a:lumMod val="75000"/>
                  </a:schemeClr>
                </a:solidFill>
              </a:rPr>
              <a:t>Lab2 </a:t>
            </a:r>
            <a:r>
              <a:rPr lang="en-US" sz="2800" dirty="0">
                <a:solidFill>
                  <a:schemeClr val="tx1">
                    <a:lumMod val="75000"/>
                    <a:lumOff val="25000"/>
                  </a:schemeClr>
                </a:solidFill>
              </a:rPr>
              <a:t>is tomorrow 12-2pm, not Friday due to the holiday. </a:t>
            </a:r>
          </a:p>
          <a:p>
            <a:pPr marL="457189" indent="-457189">
              <a:spcAft>
                <a:spcPts val="500"/>
              </a:spcAft>
              <a:buFont typeface="Arial" charset="0"/>
              <a:buChar char="•"/>
            </a:pPr>
            <a:r>
              <a:rPr lang="en-US" sz="2800" b="1" dirty="0">
                <a:solidFill>
                  <a:schemeClr val="accent1">
                    <a:lumMod val="75000"/>
                  </a:schemeClr>
                </a:solidFill>
              </a:rPr>
              <a:t>Lec3 Quiz (the feedback survey) </a:t>
            </a:r>
            <a:r>
              <a:rPr lang="en-US" sz="2800" dirty="0">
                <a:solidFill>
                  <a:schemeClr val="tx1">
                    <a:lumMod val="75000"/>
                    <a:lumOff val="25000"/>
                  </a:schemeClr>
                </a:solidFill>
              </a:rPr>
              <a:t>will be left available until tomorrow morning.  Please fill out for ‘free’ full credit quiz. (Lec4 Quiz will be released after class, available for 36+ hours).</a:t>
            </a:r>
          </a:p>
          <a:p>
            <a:pPr marL="457189" indent="-457189">
              <a:spcAft>
                <a:spcPts val="500"/>
              </a:spcAft>
              <a:buFont typeface="Arial" charset="0"/>
              <a:buChar char="•"/>
            </a:pPr>
            <a:endParaRPr lang="en-US" sz="2800" dirty="0">
              <a:solidFill>
                <a:schemeClr val="tx1">
                  <a:lumMod val="75000"/>
                  <a:lumOff val="25000"/>
                </a:schemeClr>
              </a:solidFill>
            </a:endParaRPr>
          </a:p>
          <a:p>
            <a:pPr marL="457189" indent="-457189">
              <a:spcAft>
                <a:spcPts val="500"/>
              </a:spcAft>
              <a:buFont typeface="Arial" charset="0"/>
              <a:buChar char="•"/>
            </a:pPr>
            <a:endParaRPr lang="en-US" sz="2800" dirty="0">
              <a:solidFill>
                <a:schemeClr val="tx1">
                  <a:lumMod val="75000"/>
                  <a:lumOff val="25000"/>
                </a:schemeClr>
              </a:solidFill>
            </a:endParaRPr>
          </a:p>
        </p:txBody>
      </p:sp>
      <p:sp>
        <p:nvSpPr>
          <p:cNvPr id="8" name="Title 1">
            <a:extLst>
              <a:ext uri="{FF2B5EF4-FFF2-40B4-BE49-F238E27FC236}">
                <a16:creationId xmlns:a16="http://schemas.microsoft.com/office/drawing/2014/main" id="{33BD8E3E-02C2-A04A-ABCD-1382F18753BD}"/>
              </a:ext>
            </a:extLst>
          </p:cNvPr>
          <p:cNvSpPr txBox="1">
            <a:spLocks/>
          </p:cNvSpPr>
          <p:nvPr/>
        </p:nvSpPr>
        <p:spPr>
          <a:xfrm>
            <a:off x="1864992" y="247699"/>
            <a:ext cx="6698717" cy="704801"/>
          </a:xfrm>
          <a:prstGeom prst="rect">
            <a:avLst/>
          </a:prstGeom>
          <a:solidFill>
            <a:schemeClr val="accent1">
              <a:lumMod val="75000"/>
            </a:schemeClr>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a:solidFill>
                  <a:schemeClr val="bg2"/>
                </a:solidFill>
              </a:rPr>
              <a:t>ANNOUNCEMENTS</a:t>
            </a:r>
          </a:p>
        </p:txBody>
      </p:sp>
    </p:spTree>
    <p:extLst>
      <p:ext uri="{BB962C8B-B14F-4D97-AF65-F5344CB8AC3E}">
        <p14:creationId xmlns:p14="http://schemas.microsoft.com/office/powerpoint/2010/main" val="17262532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pic>
        <p:nvPicPr>
          <p:cNvPr id="17" name="Picture 16"/>
          <p:cNvPicPr>
            <a:picLocks noChangeAspect="1"/>
          </p:cNvPicPr>
          <p:nvPr/>
        </p:nvPicPr>
        <p:blipFill>
          <a:blip r:embed="rId7"/>
          <a:stretch>
            <a:fillRect/>
          </a:stretch>
        </p:blipFill>
        <p:spPr>
          <a:xfrm>
            <a:off x="7980663" y="4140576"/>
            <a:ext cx="457200" cy="457200"/>
          </a:xfrm>
          <a:prstGeom prst="rect">
            <a:avLst/>
          </a:prstGeom>
        </p:spPr>
      </p:pic>
      <p:sp>
        <p:nvSpPr>
          <p:cNvPr id="3" name="Right Arrow 2"/>
          <p:cNvSpPr/>
          <p:nvPr/>
        </p:nvSpPr>
        <p:spPr>
          <a:xfrm>
            <a:off x="5118100" y="3618020"/>
            <a:ext cx="1346200" cy="518101"/>
          </a:xfrm>
          <a:prstGeom prst="rightArrow">
            <a:avLst/>
          </a:prstGeom>
          <a:solidFill>
            <a:schemeClr val="tx1">
              <a:lumMod val="85000"/>
              <a:lumOff val="1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4"/>
          <a:stretch>
            <a:fillRect/>
          </a:stretch>
        </p:blipFill>
        <p:spPr>
          <a:xfrm>
            <a:off x="8721210" y="3714921"/>
            <a:ext cx="457200" cy="457200"/>
          </a:xfrm>
          <a:prstGeom prst="rect">
            <a:avLst/>
          </a:prstGeom>
        </p:spPr>
      </p:pic>
      <p:pic>
        <p:nvPicPr>
          <p:cNvPr id="16" name="Picture 15"/>
          <p:cNvPicPr>
            <a:picLocks noChangeAspect="1"/>
          </p:cNvPicPr>
          <p:nvPr/>
        </p:nvPicPr>
        <p:blipFill>
          <a:blip r:embed="rId5"/>
          <a:stretch>
            <a:fillRect/>
          </a:stretch>
        </p:blipFill>
        <p:spPr>
          <a:xfrm>
            <a:off x="8515601" y="3253642"/>
            <a:ext cx="457200" cy="457200"/>
          </a:xfrm>
          <a:prstGeom prst="rect">
            <a:avLst/>
          </a:prstGeom>
        </p:spPr>
      </p:pic>
      <p:pic>
        <p:nvPicPr>
          <p:cNvPr id="20" name="Picture 19"/>
          <p:cNvPicPr>
            <a:picLocks noChangeAspect="1"/>
          </p:cNvPicPr>
          <p:nvPr/>
        </p:nvPicPr>
        <p:blipFill>
          <a:blip r:embed="rId3"/>
          <a:stretch>
            <a:fillRect/>
          </a:stretch>
        </p:blipFill>
        <p:spPr>
          <a:xfrm>
            <a:off x="8161206" y="3600913"/>
            <a:ext cx="457200" cy="457200"/>
          </a:xfrm>
          <a:prstGeom prst="rect">
            <a:avLst/>
          </a:prstGeom>
        </p:spPr>
      </p:pic>
      <p:sp>
        <p:nvSpPr>
          <p:cNvPr id="18" name="TextBox 17"/>
          <p:cNvSpPr txBox="1"/>
          <p:nvPr/>
        </p:nvSpPr>
        <p:spPr>
          <a:xfrm>
            <a:off x="1093539" y="1343896"/>
            <a:ext cx="8228535"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We repeat the same process and acquire another sample.</a:t>
            </a:r>
          </a:p>
        </p:txBody>
      </p:sp>
      <p:sp>
        <p:nvSpPr>
          <p:cNvPr id="21" name="TextBox 20"/>
          <p:cNvSpPr txBox="1"/>
          <p:nvPr/>
        </p:nvSpPr>
        <p:spPr>
          <a:xfrm>
            <a:off x="1639106" y="5321574"/>
            <a:ext cx="8913788" cy="461665"/>
          </a:xfrm>
          <a:prstGeom prst="rect">
            <a:avLst/>
          </a:prstGeom>
          <a:solidFill>
            <a:schemeClr val="accent1">
              <a:lumMod val="20000"/>
              <a:lumOff val="80000"/>
            </a:schemeClr>
          </a:solidFill>
          <a:ln>
            <a:solidFill>
              <a:srgbClr val="C00000"/>
            </a:solidFill>
          </a:ln>
        </p:spPr>
        <p:txBody>
          <a:bodyPr wrap="square" rtlCol="0">
            <a:spAutoFit/>
          </a:bodyPr>
          <a:lstStyle/>
          <a:p>
            <a:pPr algn="ctr"/>
            <a:r>
              <a:rPr lang="en-US" sz="2400" dirty="0">
                <a:solidFill>
                  <a:schemeClr val="tx1">
                    <a:lumMod val="75000"/>
                    <a:lumOff val="25000"/>
                  </a:schemeClr>
                </a:solidFill>
                <a:latin typeface="Karla" charset="0"/>
                <a:ea typeface="Karla" charset="0"/>
                <a:cs typeface="Karla" charset="0"/>
              </a:rPr>
              <a:t>These new buckets represents the parallel universes </a:t>
            </a:r>
          </a:p>
        </p:txBody>
      </p:sp>
    </p:spTree>
    <p:extLst>
      <p:ext uri="{BB962C8B-B14F-4D97-AF65-F5344CB8AC3E}">
        <p14:creationId xmlns:p14="http://schemas.microsoft.com/office/powerpoint/2010/main" val="227082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Bootstrapping for Estimating Sampling Error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0715" y="1990003"/>
                <a:ext cx="10327008" cy="1341921"/>
              </a:xfrm>
              <a:solidFill>
                <a:schemeClr val="bg1">
                  <a:lumMod val="85000"/>
                </a:schemeClr>
              </a:solidFill>
            </p:spPr>
            <p:txBody>
              <a:bodyPr/>
              <a:lstStyle/>
              <a:p>
                <a:pPr algn="just"/>
                <a:r>
                  <a:rPr lang="en-US" dirty="0"/>
                  <a:t>Bootstrapping is the practice of estimating properties of an estimator by measuring those properties by, for example, resampling from the observed data.</a:t>
                </a:r>
              </a:p>
              <a:p>
                <a:pPr algn="just"/>
                <a:endParaRPr lang="en-US" dirty="0"/>
              </a:p>
              <a:p>
                <a:pPr algn="just"/>
                <a:r>
                  <a:rPr lang="en-US" dirty="0"/>
                  <a:t>For example, we can compute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charset="0"/>
                                <a:ea typeface="Cambria Math" charset="0"/>
                                <a:cs typeface="Cambria Math" charset="0"/>
                              </a:rPr>
                              <m:t>𝛽</m:t>
                            </m:r>
                          </m:e>
                        </m:acc>
                      </m:e>
                      <m:sub>
                        <m:r>
                          <a:rPr lang="en-US" b="0" i="1" smtClean="0">
                            <a:latin typeface="Cambria Math"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b>
                        <m:r>
                          <a:rPr lang="en-US" b="0" i="1" smtClean="0">
                            <a:latin typeface="Cambria Math" charset="0"/>
                            <a:ea typeface="Cambria Math" charset="0"/>
                            <a:cs typeface="Cambria Math" charset="0"/>
                          </a:rPr>
                          <m:t>1</m:t>
                        </m:r>
                      </m:sub>
                    </m:sSub>
                    <m:r>
                      <a:rPr lang="en-US" i="1">
                        <a:latin typeface="Cambria Math" charset="0"/>
                      </a:rPr>
                      <m:t> </m:t>
                    </m:r>
                  </m:oMath>
                </a14:m>
                <a:r>
                  <a:rPr lang="en-US" dirty="0"/>
                  <a:t>multiple times by randomly resampling from our data set (the same sample size to maintain the same amount of uncertainty in each resample). We then use the variance of our multiple estimates to approximate the true variance of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b>
                        <m:r>
                          <a:rPr lang="en-US" i="1">
                            <a:latin typeface="Cambria Math"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b>
                        <m:r>
                          <a:rPr lang="en-US" i="1">
                            <a:latin typeface="Cambria Math" charset="0"/>
                            <a:ea typeface="Cambria Math" charset="0"/>
                            <a:cs typeface="Cambria Math" charset="0"/>
                          </a:rPr>
                          <m:t>1</m:t>
                        </m:r>
                      </m:sub>
                    </m:sSub>
                  </m:oMath>
                </a14:m>
                <a:r>
                  <a:rPr lang="en-US" dirty="0"/>
                  <a:t>.</a:t>
                </a:r>
              </a:p>
              <a:p>
                <a:pPr algn="just"/>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0715" y="1990003"/>
                <a:ext cx="10327008" cy="1341921"/>
              </a:xfrm>
              <a:blipFill>
                <a:blip r:embed="rId3"/>
                <a:stretch>
                  <a:fillRect l="-1229" t="-4717" r="-1229" b="-221698"/>
                </a:stretch>
              </a:blipFill>
            </p:spPr>
            <p:txBody>
              <a:bodyPr/>
              <a:lstStyle/>
              <a:p>
                <a:r>
                  <a:rPr lang="en-US">
                    <a:noFill/>
                  </a:rPr>
                  <a:t> </a:t>
                </a:r>
              </a:p>
            </p:txBody>
          </p:sp>
        </mc:Fallback>
      </mc:AlternateContent>
      <p:sp>
        <p:nvSpPr>
          <p:cNvPr id="4" name="Content Placeholder 2"/>
          <p:cNvSpPr txBox="1">
            <a:spLocks/>
          </p:cNvSpPr>
          <p:nvPr/>
        </p:nvSpPr>
        <p:spPr>
          <a:xfrm>
            <a:off x="820715" y="1507403"/>
            <a:ext cx="10327008" cy="482600"/>
          </a:xfrm>
          <a:prstGeom prst="rect">
            <a:avLst/>
          </a:prstGeom>
          <a:solidFill>
            <a:schemeClr val="tx1">
              <a:lumMod val="50000"/>
              <a:lumOff val="50000"/>
            </a:schemeClr>
          </a:solidFill>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n w="0"/>
                <a:solidFill>
                  <a:schemeClr val="bg1">
                    <a:lumMod val="95000"/>
                  </a:schemeClr>
                </a:solidFill>
                <a:effectLst>
                  <a:outerShdw blurRad="38100" dist="19050" dir="2700000" algn="tl" rotWithShape="0">
                    <a:schemeClr val="dk1">
                      <a:alpha val="40000"/>
                    </a:schemeClr>
                  </a:outerShdw>
                </a:effectLst>
              </a:rPr>
              <a:t>Definition</a:t>
            </a:r>
          </a:p>
        </p:txBody>
      </p:sp>
    </p:spTree>
    <p:extLst>
      <p:ext uri="{BB962C8B-B14F-4D97-AF65-F5344CB8AC3E}">
        <p14:creationId xmlns:p14="http://schemas.microsoft.com/office/powerpoint/2010/main" val="565541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chemeClr val="tx1">
                    <a:lumMod val="75000"/>
                    <a:lumOff val="25000"/>
                  </a:schemeClr>
                </a:solidFill>
                <a:latin typeface="Karla" charset="0"/>
                <a:ea typeface="Karla" charset="0"/>
                <a:cs typeface="Karla" charset="0"/>
              </a:rPr>
              <a:t>Confidence intervals for the predictors estimates: </a:t>
            </a:r>
            <a:r>
              <a:rPr lang="en-US" sz="2800" b="1" dirty="0"/>
              <a:t>Standard Errors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2981" y="1138570"/>
                <a:ext cx="11106037" cy="2111143"/>
              </a:xfrm>
            </p:spPr>
            <p:txBody>
              <a:bodyPr/>
              <a:lstStyle/>
              <a:p>
                <a:pPr>
                  <a:spcAft>
                    <a:spcPts val="1200"/>
                  </a:spcAft>
                </a:pPr>
                <a:r>
                  <a:rPr lang="en-US" dirty="0">
                    <a:latin typeface="Karla" charset="0"/>
                    <a:ea typeface="Karla" charset="0"/>
                    <a:cs typeface="Karla" charset="0"/>
                  </a:rPr>
                  <a:t>We can empirically estimate the </a:t>
                </a:r>
                <a:r>
                  <a:rPr lang="en-US" b="1" dirty="0">
                    <a:latin typeface="Karla" charset="0"/>
                    <a:ea typeface="Karla" charset="0"/>
                    <a:cs typeface="Karla" charset="0"/>
                  </a:rPr>
                  <a:t>standard errors</a:t>
                </a:r>
                <a:r>
                  <a:rPr lang="en-US" dirty="0">
                    <a:latin typeface="Karla" charset="0"/>
                    <a:ea typeface="Karla" charset="0"/>
                    <a:cs typeface="Karla" charset="0"/>
                  </a:rPr>
                  <a:t>,</a:t>
                </a:r>
                <a:r>
                  <a:rPr lang="en-US" b="1" dirty="0">
                    <a:latin typeface="Karla" charset="0"/>
                    <a:ea typeface="Karla" charset="0"/>
                    <a:cs typeface="Karla" charset="0"/>
                  </a:rPr>
                  <a:t> </a:t>
                </a:r>
                <a14:m>
                  <m:oMath xmlns:m="http://schemas.openxmlformats.org/officeDocument/2006/math">
                    <m:r>
                      <a:rPr lang="en-US" i="1">
                        <a:latin typeface="Cambria Math" charset="0"/>
                        <a:ea typeface="Karla" charset="0"/>
                        <a:cs typeface="Karla" charset="0"/>
                      </a:rPr>
                      <m:t>𝑆𝐸</m:t>
                    </m:r>
                    <m:d>
                      <m:dPr>
                        <m:ctrlPr>
                          <a:rPr lang="en-US" i="1">
                            <a:latin typeface="Cambria Math" panose="02040503050406030204" pitchFamily="18" charset="0"/>
                            <a:ea typeface="Karla" charset="0"/>
                            <a:cs typeface="Karla" charset="0"/>
                          </a:rPr>
                        </m:ctrlPr>
                      </m:dPr>
                      <m:e>
                        <m:sSub>
                          <m:sSubPr>
                            <m:ctrlPr>
                              <a:rPr lang="en-US" i="1">
                                <a:latin typeface="Cambria Math" panose="02040503050406030204" pitchFamily="18" charset="0"/>
                                <a:ea typeface="Karla" charset="0"/>
                                <a:cs typeface="Karla" charset="0"/>
                              </a:rPr>
                            </m:ctrlPr>
                          </m:sSubPr>
                          <m:e>
                            <m:acc>
                              <m:accPr>
                                <m:chr m:val="̂"/>
                                <m:ctrlPr>
                                  <a:rPr lang="en-US" i="1">
                                    <a:latin typeface="Cambria Math" panose="02040503050406030204" pitchFamily="18"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0</m:t>
                            </m:r>
                          </m:sub>
                        </m:sSub>
                      </m:e>
                    </m:d>
                    <m:r>
                      <a:rPr lang="en-US" i="1">
                        <a:latin typeface="Cambria Math" charset="0"/>
                        <a:ea typeface="Karla" charset="0"/>
                        <a:cs typeface="Karla" charset="0"/>
                      </a:rPr>
                      <m:t>,</m:t>
                    </m:r>
                    <m:r>
                      <a:rPr lang="en-US" i="1">
                        <a:latin typeface="Cambria Math" charset="0"/>
                        <a:ea typeface="Karla" charset="0"/>
                        <a:cs typeface="Karla" charset="0"/>
                      </a:rPr>
                      <m:t>𝑆𝐸</m:t>
                    </m:r>
                    <m:d>
                      <m:dPr>
                        <m:ctrlPr>
                          <a:rPr lang="en-US" i="1">
                            <a:latin typeface="Cambria Math" panose="02040503050406030204" pitchFamily="18" charset="0"/>
                            <a:ea typeface="Karla" charset="0"/>
                            <a:cs typeface="Karla" charset="0"/>
                          </a:rPr>
                        </m:ctrlPr>
                      </m:dPr>
                      <m:e>
                        <m:sSub>
                          <m:sSubPr>
                            <m:ctrlPr>
                              <a:rPr lang="en-US" i="1">
                                <a:latin typeface="Cambria Math" panose="02040503050406030204" pitchFamily="18" charset="0"/>
                                <a:ea typeface="Karla" charset="0"/>
                                <a:cs typeface="Karla" charset="0"/>
                              </a:rPr>
                            </m:ctrlPr>
                          </m:sSubPr>
                          <m:e>
                            <m:acc>
                              <m:accPr>
                                <m:chr m:val="̂"/>
                                <m:ctrlPr>
                                  <a:rPr lang="en-US" i="1">
                                    <a:latin typeface="Cambria Math" panose="02040503050406030204" pitchFamily="18"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Cambria Math" charset="0"/>
                                <a:cs typeface="Cambria Math" charset="0"/>
                              </a:rPr>
                              <m:t>1</m:t>
                            </m:r>
                          </m:sub>
                        </m:sSub>
                      </m:e>
                    </m:d>
                  </m:oMath>
                </a14:m>
                <a:r>
                  <a:rPr lang="en-US" dirty="0">
                    <a:latin typeface="Karla" charset="0"/>
                    <a:ea typeface="Karla" charset="0"/>
                    <a:cs typeface="Karla" charset="0"/>
                  </a:rPr>
                  <a:t> of  </a:t>
                </a:r>
                <a14:m>
                  <m:oMath xmlns:m="http://schemas.openxmlformats.org/officeDocument/2006/math">
                    <m:sSub>
                      <m:sSubPr>
                        <m:ctrlPr>
                          <a:rPr lang="en-US" i="1" smtClean="0">
                            <a:latin typeface="Cambria Math" panose="02040503050406030204" pitchFamily="18" charset="0"/>
                            <a:ea typeface="Karla" charset="0"/>
                            <a:cs typeface="Karla" charset="0"/>
                          </a:rPr>
                        </m:ctrlPr>
                      </m:sSubPr>
                      <m:e>
                        <m:acc>
                          <m:accPr>
                            <m:chr m:val="̂"/>
                            <m:ctrlPr>
                              <a:rPr lang="en-US" b="0" i="1" smtClean="0">
                                <a:latin typeface="Cambria Math" panose="02040503050406030204" pitchFamily="18" charset="0"/>
                              </a:rPr>
                            </m:ctrlPr>
                          </m:accPr>
                          <m:e>
                            <m:r>
                              <a:rPr lang="en-US" i="1">
                                <a:latin typeface="Cambria Math" charset="0"/>
                                <a:ea typeface="Karla" charset="0"/>
                                <a:cs typeface="Karla" charset="0"/>
                              </a:rPr>
                              <m:t>𝛽</m:t>
                            </m:r>
                          </m:e>
                        </m:acc>
                      </m:e>
                      <m:sub>
                        <m:r>
                          <a:rPr lang="en-US" b="0" i="1" smtClean="0">
                            <a:latin typeface="Cambria Math" charset="0"/>
                            <a:ea typeface="Karla" charset="0"/>
                            <a:cs typeface="Karla" charset="0"/>
                          </a:rPr>
                          <m:t>0</m:t>
                        </m:r>
                      </m:sub>
                    </m:sSub>
                  </m:oMath>
                </a14:m>
                <a:r>
                  <a:rPr lang="en-US" dirty="0">
                    <a:latin typeface="Karla" charset="0"/>
                    <a:ea typeface="Karla" charset="0"/>
                    <a:cs typeface="Karla" charset="0"/>
                  </a:rPr>
                  <a:t> and </a:t>
                </a:r>
                <a14:m>
                  <m:oMath xmlns:m="http://schemas.openxmlformats.org/officeDocument/2006/math">
                    <m:sSub>
                      <m:sSubPr>
                        <m:ctrlPr>
                          <a:rPr lang="en-US" i="1">
                            <a:latin typeface="Cambria Math" panose="02040503050406030204" pitchFamily="18" charset="0"/>
                            <a:ea typeface="Karla" charset="0"/>
                            <a:cs typeface="Karla" charset="0"/>
                          </a:rPr>
                        </m:ctrlPr>
                      </m:sSubPr>
                      <m:e>
                        <m:acc>
                          <m:accPr>
                            <m:chr m:val="̂"/>
                            <m:ctrlPr>
                              <a:rPr lang="en-US" b="0" i="1" smtClean="0">
                                <a:latin typeface="Cambria Math" panose="02040503050406030204" pitchFamily="18" charset="0"/>
                              </a:rPr>
                            </m:ctrlPr>
                          </m:accPr>
                          <m:e>
                            <m:r>
                              <a:rPr lang="en-US" i="1">
                                <a:latin typeface="Cambria Math" charset="0"/>
                                <a:ea typeface="Karla" charset="0"/>
                                <a:cs typeface="Karla" charset="0"/>
                              </a:rPr>
                              <m:t>𝛽</m:t>
                            </m:r>
                          </m:e>
                        </m:acc>
                      </m:e>
                      <m:sub>
                        <m:r>
                          <a:rPr lang="en-US" b="0" i="1" smtClean="0">
                            <a:latin typeface="Cambria Math" charset="0"/>
                            <a:ea typeface="Karla" charset="0"/>
                            <a:cs typeface="Karla" charset="0"/>
                          </a:rPr>
                          <m:t>1</m:t>
                        </m:r>
                      </m:sub>
                    </m:sSub>
                    <m:r>
                      <a:rPr lang="en-US" i="1">
                        <a:latin typeface="Cambria Math" charset="0"/>
                        <a:ea typeface="Karla" charset="0"/>
                        <a:cs typeface="Karla" charset="0"/>
                      </a:rPr>
                      <m:t> </m:t>
                    </m:r>
                  </m:oMath>
                </a14:m>
                <a:r>
                  <a:rPr lang="en-US" dirty="0">
                    <a:latin typeface="Karla" charset="0"/>
                    <a:ea typeface="Karla" charset="0"/>
                    <a:cs typeface="Karla" charset="0"/>
                  </a:rPr>
                  <a:t>through bootstrapping.  </a:t>
                </a:r>
              </a:p>
              <a:p>
                <a:pPr>
                  <a:spcBef>
                    <a:spcPts val="2376"/>
                  </a:spcBef>
                  <a:spcAft>
                    <a:spcPts val="1200"/>
                  </a:spcAft>
                </a:pPr>
                <a:r>
                  <a:rPr lang="en-US" dirty="0">
                    <a:latin typeface="Karla" charset="0"/>
                    <a:ea typeface="Karla" charset="0"/>
                    <a:cs typeface="Karla" charset="0"/>
                  </a:rPr>
                  <a:t>If for each bootstrapped sample the estimated betas are: </a:t>
                </a:r>
                <a14:m>
                  <m:oMath xmlns:m="http://schemas.openxmlformats.org/officeDocument/2006/math">
                    <m:sSub>
                      <m:sSubPr>
                        <m:ctrlPr>
                          <a:rPr lang="en-US" i="1">
                            <a:latin typeface="Cambria Math" panose="02040503050406030204" pitchFamily="18" charset="0"/>
                            <a:ea typeface="Karla" charset="0"/>
                            <a:cs typeface="Karla" charset="0"/>
                          </a:rPr>
                        </m:ctrlPr>
                      </m:sSubPr>
                      <m:e>
                        <m:acc>
                          <m:accPr>
                            <m:chr m:val="̂"/>
                            <m:ctrlPr>
                              <a:rPr lang="en-US" i="1">
                                <a:latin typeface="Cambria Math" panose="02040503050406030204" pitchFamily="18"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0</m:t>
                        </m:r>
                        <m:r>
                          <a:rPr lang="en-US" b="0" i="1" smtClean="0">
                            <a:latin typeface="Cambria Math" charset="0"/>
                            <a:ea typeface="Karla" charset="0"/>
                            <a:cs typeface="Karla" charset="0"/>
                          </a:rPr>
                          <m:t>,</m:t>
                        </m:r>
                        <m:r>
                          <a:rPr lang="en-US" b="0" i="1" smtClean="0">
                            <a:latin typeface="Cambria Math" charset="0"/>
                            <a:ea typeface="Karla" charset="0"/>
                            <a:cs typeface="Karla" charset="0"/>
                          </a:rPr>
                          <m:t>𝑖</m:t>
                        </m:r>
                      </m:sub>
                    </m:sSub>
                  </m:oMath>
                </a14:m>
                <a:r>
                  <a:rPr lang="en-US" dirty="0">
                    <a:latin typeface="Karla" charset="0"/>
                    <a:ea typeface="Karla" charset="0"/>
                    <a:cs typeface="Karla" charset="0"/>
                  </a:rPr>
                  <a:t>,</a:t>
                </a:r>
                <a:r>
                  <a:rPr lang="en-US" dirty="0">
                    <a:ea typeface="Karla" charset="0"/>
                    <a:cs typeface="Karla" charset="0"/>
                  </a:rPr>
                  <a:t> </a:t>
                </a:r>
                <a14:m>
                  <m:oMath xmlns:m="http://schemas.openxmlformats.org/officeDocument/2006/math">
                    <m:sSub>
                      <m:sSubPr>
                        <m:ctrlPr>
                          <a:rPr lang="en-US" i="1">
                            <a:latin typeface="Cambria Math" panose="02040503050406030204" pitchFamily="18" charset="0"/>
                            <a:ea typeface="Karla" charset="0"/>
                            <a:cs typeface="Karla" charset="0"/>
                          </a:rPr>
                        </m:ctrlPr>
                      </m:sSubPr>
                      <m:e>
                        <m:acc>
                          <m:accPr>
                            <m:chr m:val="̂"/>
                            <m:ctrlPr>
                              <a:rPr lang="en-US" i="1">
                                <a:latin typeface="Cambria Math" panose="02040503050406030204" pitchFamily="18" charset="0"/>
                                <a:ea typeface="Karla" charset="0"/>
                                <a:cs typeface="Karla" charset="0"/>
                              </a:rPr>
                            </m:ctrlPr>
                          </m:accPr>
                          <m:e>
                            <m:r>
                              <a:rPr lang="en-US" i="1">
                                <a:latin typeface="Cambria Math" charset="0"/>
                                <a:ea typeface="Cambria Math" charset="0"/>
                                <a:cs typeface="Cambria Math" charset="0"/>
                              </a:rPr>
                              <m:t>𝛽</m:t>
                            </m:r>
                          </m:e>
                        </m:acc>
                      </m:e>
                      <m:sub>
                        <m:r>
                          <a:rPr lang="en-US" b="0" i="1" smtClean="0">
                            <a:latin typeface="Cambria Math" charset="0"/>
                            <a:ea typeface="Cambria Math" charset="0"/>
                            <a:cs typeface="Cambria Math" charset="0"/>
                          </a:rPr>
                          <m:t>1</m:t>
                        </m:r>
                        <m:r>
                          <a:rPr lang="en-US" i="1">
                            <a:latin typeface="Cambria Math" charset="0"/>
                            <a:ea typeface="Karla" charset="0"/>
                            <a:cs typeface="Karla" charset="0"/>
                          </a:rPr>
                          <m:t>,</m:t>
                        </m:r>
                        <m:r>
                          <a:rPr lang="en-US" i="1">
                            <a:latin typeface="Cambria Math" charset="0"/>
                            <a:ea typeface="Karla" charset="0"/>
                            <a:cs typeface="Karla" charset="0"/>
                          </a:rPr>
                          <m:t>𝑖</m:t>
                        </m:r>
                      </m:sub>
                    </m:sSub>
                  </m:oMath>
                </a14:m>
                <a:r>
                  <a:rPr lang="en-US" dirty="0">
                    <a:latin typeface="Karla" charset="0"/>
                    <a:ea typeface="Karla" charset="0"/>
                    <a:cs typeface="Karla" charset="0"/>
                  </a:rPr>
                  <a:t>, then</a:t>
                </a:r>
              </a:p>
              <a:p>
                <a:pPr>
                  <a:spcAft>
                    <a:spcPts val="1200"/>
                  </a:spcAft>
                </a:pPr>
                <a14:m>
                  <m:oMathPara xmlns:m="http://schemas.openxmlformats.org/officeDocument/2006/math">
                    <m:oMathParaPr>
                      <m:jc m:val="centerGroup"/>
                    </m:oMathParaPr>
                    <m:oMath xmlns:m="http://schemas.openxmlformats.org/officeDocument/2006/math">
                      <m:r>
                        <a:rPr lang="en-US" i="1">
                          <a:latin typeface="Cambria Math" charset="0"/>
                          <a:ea typeface="Karla" charset="0"/>
                          <a:cs typeface="Karla" charset="0"/>
                        </a:rPr>
                        <m:t>𝑆𝐸</m:t>
                      </m:r>
                      <m:d>
                        <m:dPr>
                          <m:ctrlPr>
                            <a:rPr lang="en-US" i="1">
                              <a:latin typeface="Cambria Math" panose="02040503050406030204" pitchFamily="18" charset="0"/>
                              <a:ea typeface="Karla" charset="0"/>
                              <a:cs typeface="Karla" charset="0"/>
                            </a:rPr>
                          </m:ctrlPr>
                        </m:dPr>
                        <m:e>
                          <m:sSub>
                            <m:sSubPr>
                              <m:ctrlPr>
                                <a:rPr lang="en-US" i="1">
                                  <a:latin typeface="Cambria Math" panose="02040503050406030204" pitchFamily="18" charset="0"/>
                                  <a:ea typeface="Karla" charset="0"/>
                                  <a:cs typeface="Karla" charset="0"/>
                                </a:rPr>
                              </m:ctrlPr>
                            </m:sSubPr>
                            <m:e>
                              <m:acc>
                                <m:accPr>
                                  <m:chr m:val="̂"/>
                                  <m:ctrlPr>
                                    <a:rPr lang="en-US" i="1">
                                      <a:latin typeface="Cambria Math" panose="02040503050406030204" pitchFamily="18"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0</m:t>
                              </m:r>
                            </m:sub>
                          </m:sSub>
                        </m:e>
                      </m:d>
                      <m:r>
                        <a:rPr lang="en-US" b="0" i="1" smtClean="0">
                          <a:latin typeface="Cambria Math" charset="0"/>
                          <a:ea typeface="Karla" charset="0"/>
                          <a:cs typeface="Karla" charset="0"/>
                        </a:rPr>
                        <m:t>=</m:t>
                      </m:r>
                      <m:rad>
                        <m:radPr>
                          <m:degHide m:val="on"/>
                          <m:ctrlPr>
                            <a:rPr lang="en-US" b="0" i="1" smtClean="0">
                              <a:latin typeface="Cambria Math" panose="02040503050406030204" pitchFamily="18" charset="0"/>
                              <a:ea typeface="Karla" charset="0"/>
                              <a:cs typeface="Karla" charset="0"/>
                            </a:rPr>
                          </m:ctrlPr>
                        </m:radPr>
                        <m:deg/>
                        <m:e>
                          <m:acc>
                            <m:accPr>
                              <m:chr m:val="̂"/>
                              <m:ctrlPr>
                                <a:rPr lang="en-US" b="0" i="1" smtClean="0">
                                  <a:latin typeface="Cambria Math" panose="02040503050406030204" pitchFamily="18" charset="0"/>
                                </a:rPr>
                              </m:ctrlPr>
                            </m:accPr>
                            <m:e>
                              <m:r>
                                <m:rPr>
                                  <m:sty m:val="p"/>
                                </m:rPr>
                                <a:rPr lang="en-US" b="0" i="0" smtClean="0">
                                  <a:latin typeface="Cambria Math" panose="02040503050406030204" pitchFamily="18" charset="0"/>
                                </a:rPr>
                                <m:t>Var</m:t>
                              </m:r>
                            </m:e>
                          </m:acc>
                          <m:r>
                            <a:rPr lang="en-US" i="0" smtClean="0">
                              <a:latin typeface="Cambria Math" charset="0"/>
                              <a:ea typeface="Karla" charset="0"/>
                              <a:cs typeface="Karla" charset="0"/>
                            </a:rPr>
                            <m:t> </m:t>
                          </m:r>
                          <m:r>
                            <a:rPr lang="en-US" i="1">
                              <a:latin typeface="Cambria Math" charset="0"/>
                              <a:ea typeface="Karla" charset="0"/>
                              <a:cs typeface="Karla" charset="0"/>
                            </a:rPr>
                            <m:t>(</m:t>
                          </m:r>
                          <m:acc>
                            <m:accPr>
                              <m:chr m:val="̂"/>
                              <m:ctrlPr>
                                <a:rPr lang="en-US" i="1">
                                  <a:latin typeface="Cambria Math" panose="02040503050406030204" pitchFamily="18" charset="0"/>
                                  <a:ea typeface="Karla" charset="0"/>
                                  <a:cs typeface="Karla" charset="0"/>
                                </a:rPr>
                              </m:ctrlPr>
                            </m:accPr>
                            <m:e>
                              <m:sSub>
                                <m:sSubPr>
                                  <m:ctrlPr>
                                    <a:rPr lang="en-US" i="1">
                                      <a:latin typeface="Cambria Math" panose="02040503050406030204" pitchFamily="18" charset="0"/>
                                      <a:ea typeface="Karla" charset="0"/>
                                      <a:cs typeface="Karla" charset="0"/>
                                    </a:rPr>
                                  </m:ctrlPr>
                                </m:sSubPr>
                                <m:e>
                                  <m:r>
                                    <a:rPr lang="en-US" i="1">
                                      <a:latin typeface="Cambria Math" charset="0"/>
                                      <a:ea typeface="Karla" charset="0"/>
                                      <a:cs typeface="Karla" charset="0"/>
                                    </a:rPr>
                                    <m:t>𝛽</m:t>
                                  </m:r>
                                </m:e>
                                <m:sub>
                                  <m:r>
                                    <a:rPr lang="en-US" b="0" i="1" smtClean="0">
                                      <a:latin typeface="Cambria Math" charset="0"/>
                                      <a:ea typeface="Karla" charset="0"/>
                                      <a:cs typeface="Karla" charset="0"/>
                                    </a:rPr>
                                    <m:t>0</m:t>
                                  </m:r>
                                  <m:r>
                                    <a:rPr lang="en-US" b="0" i="1" smtClean="0">
                                      <a:latin typeface="Cambria Math" panose="02040503050406030204" pitchFamily="18" charset="0"/>
                                      <a:ea typeface="Karla" charset="0"/>
                                      <a:cs typeface="Karla" charset="0"/>
                                    </a:rPr>
                                    <m:t>,</m:t>
                                  </m:r>
                                  <m:r>
                                    <a:rPr lang="en-US" b="0" i="1" smtClean="0">
                                      <a:latin typeface="Cambria Math" panose="02040503050406030204" pitchFamily="18" charset="0"/>
                                      <a:ea typeface="Karla" charset="0"/>
                                      <a:cs typeface="Karla" charset="0"/>
                                    </a:rPr>
                                    <m:t>𝑖</m:t>
                                  </m:r>
                                </m:sub>
                              </m:sSub>
                            </m:e>
                          </m:acc>
                          <m:r>
                            <a:rPr lang="en-US" i="1">
                              <a:latin typeface="Cambria Math" charset="0"/>
                              <a:ea typeface="Karla" charset="0"/>
                              <a:cs typeface="Karla" charset="0"/>
                            </a:rPr>
                            <m:t>)</m:t>
                          </m:r>
                        </m:e>
                      </m:rad>
                    </m:oMath>
                  </m:oMathPara>
                </a14:m>
                <a:endParaRPr lang="en-US" b="0" i="1" dirty="0">
                  <a:latin typeface="Cambria Math" charset="0"/>
                  <a:ea typeface="Karla" charset="0"/>
                  <a:cs typeface="Karla" charset="0"/>
                </a:endParaRPr>
              </a:p>
              <a:p>
                <a:pPr>
                  <a:spcAft>
                    <a:spcPts val="1200"/>
                  </a:spcAft>
                </a:pPr>
                <a14:m>
                  <m:oMathPara xmlns:m="http://schemas.openxmlformats.org/officeDocument/2006/math">
                    <m:oMathParaPr>
                      <m:jc m:val="centerGroup"/>
                    </m:oMathParaPr>
                    <m:oMath xmlns:m="http://schemas.openxmlformats.org/officeDocument/2006/math">
                      <m:r>
                        <a:rPr lang="en-US" i="1">
                          <a:latin typeface="Cambria Math" charset="0"/>
                          <a:ea typeface="Karla" charset="0"/>
                          <a:cs typeface="Karla" charset="0"/>
                        </a:rPr>
                        <m:t>𝑆𝐸</m:t>
                      </m:r>
                      <m:d>
                        <m:dPr>
                          <m:ctrlPr>
                            <a:rPr lang="en-US" i="1">
                              <a:latin typeface="Cambria Math" panose="02040503050406030204" pitchFamily="18" charset="0"/>
                              <a:ea typeface="Karla" charset="0"/>
                              <a:cs typeface="Karla" charset="0"/>
                            </a:rPr>
                          </m:ctrlPr>
                        </m:dPr>
                        <m:e>
                          <m:sSub>
                            <m:sSubPr>
                              <m:ctrlPr>
                                <a:rPr lang="en-US" i="1">
                                  <a:latin typeface="Cambria Math" panose="02040503050406030204" pitchFamily="18" charset="0"/>
                                  <a:ea typeface="Karla" charset="0"/>
                                  <a:cs typeface="Karla" charset="0"/>
                                </a:rPr>
                              </m:ctrlPr>
                            </m:sSubPr>
                            <m:e>
                              <m:acc>
                                <m:accPr>
                                  <m:chr m:val="̂"/>
                                  <m:ctrlPr>
                                    <a:rPr lang="en-US" i="1">
                                      <a:latin typeface="Cambria Math" panose="02040503050406030204" pitchFamily="18" charset="0"/>
                                      <a:ea typeface="Karla" charset="0"/>
                                      <a:cs typeface="Karla" charset="0"/>
                                    </a:rPr>
                                  </m:ctrlPr>
                                </m:accPr>
                                <m:e>
                                  <m:r>
                                    <a:rPr lang="en-US" i="1">
                                      <a:latin typeface="Cambria Math" charset="0"/>
                                      <a:ea typeface="Cambria Math" charset="0"/>
                                      <a:cs typeface="Cambria Math" charset="0"/>
                                    </a:rPr>
                                    <m:t>𝛽</m:t>
                                  </m:r>
                                </m:e>
                              </m:acc>
                            </m:e>
                            <m:sub>
                              <m:r>
                                <a:rPr lang="en-US" b="0" i="1" smtClean="0">
                                  <a:latin typeface="Cambria Math" charset="0"/>
                                  <a:ea typeface="Cambria Math" charset="0"/>
                                  <a:cs typeface="Cambria Math" charset="0"/>
                                </a:rPr>
                                <m:t>1</m:t>
                              </m:r>
                            </m:sub>
                          </m:sSub>
                        </m:e>
                      </m:d>
                      <m:r>
                        <a:rPr lang="en-US" i="1">
                          <a:latin typeface="Cambria Math" charset="0"/>
                          <a:ea typeface="Karla" charset="0"/>
                          <a:cs typeface="Karla" charset="0"/>
                        </a:rPr>
                        <m:t>=</m:t>
                      </m:r>
                      <m:rad>
                        <m:radPr>
                          <m:degHide m:val="on"/>
                          <m:ctrlPr>
                            <a:rPr lang="en-US" i="1">
                              <a:latin typeface="Cambria Math" panose="02040503050406030204" pitchFamily="18" charset="0"/>
                              <a:ea typeface="Karla" charset="0"/>
                              <a:cs typeface="Karla" charset="0"/>
                            </a:rPr>
                          </m:ctrlPr>
                        </m:radPr>
                        <m:deg/>
                        <m:e>
                          <m:acc>
                            <m:accPr>
                              <m:chr m:val="̂"/>
                              <m:ctrlPr>
                                <a:rPr lang="en-US" b="0" i="1" smtClean="0">
                                  <a:latin typeface="Cambria Math" panose="02040503050406030204" pitchFamily="18" charset="0"/>
                                </a:rPr>
                              </m:ctrlPr>
                            </m:accPr>
                            <m:e>
                              <m:r>
                                <m:rPr>
                                  <m:sty m:val="p"/>
                                </m:rPr>
                                <a:rPr lang="en-US" i="0">
                                  <a:latin typeface="Cambria Math" panose="02040503050406030204" pitchFamily="18" charset="0"/>
                                  <a:ea typeface="Karla" charset="0"/>
                                  <a:cs typeface="Karla" charset="0"/>
                                </a:rPr>
                                <m:t>Var</m:t>
                              </m:r>
                            </m:e>
                          </m:acc>
                          <m:r>
                            <a:rPr lang="en-US" b="0" i="0" smtClean="0">
                              <a:latin typeface="Cambria Math" panose="02040503050406030204" pitchFamily="18" charset="0"/>
                              <a:ea typeface="Karla" charset="0"/>
                              <a:cs typeface="Karla" charset="0"/>
                            </a:rPr>
                            <m:t> </m:t>
                          </m:r>
                          <m:r>
                            <a:rPr lang="en-US" i="1">
                              <a:latin typeface="Cambria Math" charset="0"/>
                              <a:ea typeface="Karla" charset="0"/>
                              <a:cs typeface="Karla" charset="0"/>
                            </a:rPr>
                            <m:t>(</m:t>
                          </m:r>
                          <m:acc>
                            <m:accPr>
                              <m:chr m:val="̂"/>
                              <m:ctrlPr>
                                <a:rPr lang="en-US" i="1">
                                  <a:latin typeface="Cambria Math" panose="02040503050406030204" pitchFamily="18" charset="0"/>
                                  <a:ea typeface="Karla" charset="0"/>
                                  <a:cs typeface="Karla" charset="0"/>
                                </a:rPr>
                              </m:ctrlPr>
                            </m:accPr>
                            <m:e>
                              <m:sSub>
                                <m:sSubPr>
                                  <m:ctrlPr>
                                    <a:rPr lang="en-US" i="1" smtClean="0">
                                      <a:latin typeface="Cambria Math" panose="02040503050406030204" pitchFamily="18" charset="0"/>
                                      <a:ea typeface="Karla" charset="0"/>
                                      <a:cs typeface="Karla" charset="0"/>
                                    </a:rPr>
                                  </m:ctrlPr>
                                </m:sSubPr>
                                <m:e>
                                  <m:r>
                                    <a:rPr lang="en-US" i="1">
                                      <a:latin typeface="Cambria Math" charset="0"/>
                                      <a:ea typeface="Karla" charset="0"/>
                                      <a:cs typeface="Karla" charset="0"/>
                                    </a:rPr>
                                    <m:t>𝛽</m:t>
                                  </m:r>
                                </m:e>
                                <m:sub>
                                  <m:r>
                                    <a:rPr lang="en-US" b="0" i="1" smtClean="0">
                                      <a:latin typeface="Cambria Math" charset="0"/>
                                      <a:ea typeface="Karla" charset="0"/>
                                      <a:cs typeface="Karla" charset="0"/>
                                    </a:rPr>
                                    <m:t>1</m:t>
                                  </m:r>
                                  <m:r>
                                    <a:rPr lang="en-US" b="0" i="1" smtClean="0">
                                      <a:latin typeface="Cambria Math" panose="02040503050406030204" pitchFamily="18" charset="0"/>
                                      <a:ea typeface="Karla" charset="0"/>
                                      <a:cs typeface="Karla" charset="0"/>
                                    </a:rPr>
                                    <m:t>,</m:t>
                                  </m:r>
                                  <m:r>
                                    <a:rPr lang="en-US" b="0" i="1" smtClean="0">
                                      <a:latin typeface="Cambria Math" panose="02040503050406030204" pitchFamily="18" charset="0"/>
                                      <a:ea typeface="Karla" charset="0"/>
                                      <a:cs typeface="Karla" charset="0"/>
                                    </a:rPr>
                                    <m:t>𝑖</m:t>
                                  </m:r>
                                </m:sub>
                              </m:sSub>
                            </m:e>
                          </m:acc>
                          <m:r>
                            <a:rPr lang="en-US" i="1">
                              <a:latin typeface="Cambria Math" charset="0"/>
                              <a:ea typeface="Karla" charset="0"/>
                              <a:cs typeface="Karla" charset="0"/>
                            </a:rPr>
                            <m:t>)</m:t>
                          </m:r>
                        </m:e>
                      </m:rad>
                    </m:oMath>
                  </m:oMathPara>
                </a14:m>
                <a:endParaRPr lang="en-US" b="0" i="1" dirty="0">
                  <a:latin typeface="Cambria Math" charset="0"/>
                  <a:ea typeface="Karla" charset="0"/>
                  <a:cs typeface="Karla" charset="0"/>
                </a:endParaRPr>
              </a:p>
              <a:p>
                <a:pPr>
                  <a:spcAft>
                    <a:spcPts val="1200"/>
                  </a:spcAft>
                </a:pPr>
                <a:endParaRPr lang="en-US" dirty="0">
                  <a:latin typeface="Karla" charset="0"/>
                  <a:ea typeface="Karla" charset="0"/>
                  <a:cs typeface="Karla" charset="0"/>
                </a:endParaRPr>
              </a:p>
              <a:p>
                <a:pPr>
                  <a:spcAft>
                    <a:spcPts val="1200"/>
                  </a:spcAft>
                </a:pPr>
                <a:endParaRPr lang="en-US" dirty="0">
                  <a:latin typeface="Karla" charset="0"/>
                  <a:ea typeface="Karla" charset="0"/>
                  <a:cs typeface="Karla" charset="0"/>
                </a:endParaRPr>
              </a:p>
              <a:p>
                <a:pPr>
                  <a:spcAft>
                    <a:spcPts val="1200"/>
                  </a:spcAft>
                </a:pPr>
                <a:endParaRPr lang="en-US"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2981" y="1138570"/>
                <a:ext cx="11106037" cy="2111143"/>
              </a:xfrm>
              <a:blipFill>
                <a:blip r:embed="rId3"/>
                <a:stretch>
                  <a:fillRect l="-1143" t="-1796" b="-86826"/>
                </a:stretch>
              </a:blipFill>
            </p:spPr>
            <p:txBody>
              <a:bodyPr/>
              <a:lstStyle/>
              <a:p>
                <a:r>
                  <a:rPr lang="en-US">
                    <a:noFill/>
                  </a:rPr>
                  <a:t> </a:t>
                </a:r>
              </a:p>
            </p:txBody>
          </p:sp>
        </mc:Fallback>
      </mc:AlternateContent>
    </p:spTree>
    <p:extLst>
      <p:ext uri="{BB962C8B-B14F-4D97-AF65-F5344CB8AC3E}">
        <p14:creationId xmlns:p14="http://schemas.microsoft.com/office/powerpoint/2010/main" val="15194252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chemeClr val="tx1">
                    <a:lumMod val="75000"/>
                    <a:lumOff val="25000"/>
                  </a:schemeClr>
                </a:solidFill>
                <a:latin typeface="Karla" charset="0"/>
                <a:ea typeface="Karla" charset="0"/>
                <a:cs typeface="Karla" charset="0"/>
              </a:rPr>
              <a:t>Confidence intervals for the predictors estimates: </a:t>
            </a:r>
            <a:r>
              <a:rPr lang="en-US" sz="2800" b="1" dirty="0"/>
              <a:t>Standard Errors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3999" y="983807"/>
                <a:ext cx="11588001" cy="2111143"/>
              </a:xfrm>
            </p:spPr>
            <p:txBody>
              <a:bodyPr/>
              <a:lstStyle/>
              <a:p>
                <a:pPr>
                  <a:spcAft>
                    <a:spcPts val="1200"/>
                  </a:spcAft>
                </a:pPr>
                <a:r>
                  <a:rPr lang="en-US" sz="2600" b="1" dirty="0">
                    <a:latin typeface="Karla" charset="0"/>
                    <a:ea typeface="Karla" charset="0"/>
                    <a:cs typeface="Karla" charset="0"/>
                  </a:rPr>
                  <a:t>Alternatively: </a:t>
                </a:r>
              </a:p>
              <a:p>
                <a:pPr>
                  <a:spcAft>
                    <a:spcPts val="1200"/>
                  </a:spcAft>
                </a:pPr>
                <a:r>
                  <a:rPr lang="en-US" sz="2600" dirty="0">
                    <a:latin typeface="Karla" charset="0"/>
                    <a:ea typeface="Karla" charset="0"/>
                    <a:cs typeface="Karla" charset="0"/>
                  </a:rPr>
                  <a:t>If we know the variance </a:t>
                </a:r>
                <a14:m>
                  <m:oMath xmlns:m="http://schemas.openxmlformats.org/officeDocument/2006/math">
                    <m:sSubSup>
                      <m:sSubSupPr>
                        <m:ctrlPr>
                          <a:rPr lang="en-US" sz="2600" b="0" i="1" smtClean="0">
                            <a:latin typeface="Cambria Math" panose="02040503050406030204" pitchFamily="18" charset="0"/>
                            <a:ea typeface="Karla" charset="0"/>
                            <a:cs typeface="Karla" charset="0"/>
                          </a:rPr>
                        </m:ctrlPr>
                      </m:sSubSupPr>
                      <m:e>
                        <m:r>
                          <a:rPr lang="en-US" sz="2600" i="1" smtClean="0">
                            <a:latin typeface="Cambria Math" charset="0"/>
                            <a:ea typeface="Karla" charset="0"/>
                            <a:cs typeface="Karla" charset="0"/>
                          </a:rPr>
                          <m:t>𝜎</m:t>
                        </m:r>
                      </m:e>
                      <m:sub>
                        <m:r>
                          <a:rPr lang="en-US" sz="2600" b="0" i="1" smtClean="0">
                            <a:latin typeface="Cambria Math" charset="0"/>
                            <a:ea typeface="Karla" charset="0"/>
                            <a:cs typeface="Karla" charset="0"/>
                          </a:rPr>
                          <m:t>𝜖</m:t>
                        </m:r>
                      </m:sub>
                      <m:sup>
                        <m:r>
                          <a:rPr lang="en-US" sz="2600" b="0" i="1" smtClean="0">
                            <a:latin typeface="Cambria Math" charset="0"/>
                            <a:ea typeface="Karla" charset="0"/>
                            <a:cs typeface="Karla" charset="0"/>
                          </a:rPr>
                          <m:t>2</m:t>
                        </m:r>
                      </m:sup>
                    </m:sSubSup>
                  </m:oMath>
                </a14:m>
                <a:r>
                  <a:rPr lang="en-US" sz="2600" dirty="0">
                    <a:latin typeface="Karla" charset="0"/>
                    <a:ea typeface="Karla" charset="0"/>
                    <a:cs typeface="Karla" charset="0"/>
                  </a:rPr>
                  <a:t> of the noise </a:t>
                </a:r>
                <a14:m>
                  <m:oMath xmlns:m="http://schemas.openxmlformats.org/officeDocument/2006/math">
                    <m:r>
                      <a:rPr lang="en-US" sz="2600" i="1" smtClean="0">
                        <a:latin typeface="Cambria Math" charset="0"/>
                        <a:ea typeface="Karla" charset="0"/>
                        <a:cs typeface="Karla" charset="0"/>
                      </a:rPr>
                      <m:t>𝜖</m:t>
                    </m:r>
                  </m:oMath>
                </a14:m>
                <a:r>
                  <a:rPr lang="en-US" sz="2600" dirty="0">
                    <a:latin typeface="Karla" charset="0"/>
                    <a:ea typeface="Karla" charset="0"/>
                    <a:cs typeface="Karla" charset="0"/>
                  </a:rPr>
                  <a:t>, we can compute </a:t>
                </a:r>
                <a14:m>
                  <m:oMath xmlns:m="http://schemas.openxmlformats.org/officeDocument/2006/math">
                    <m:r>
                      <a:rPr lang="en-US" sz="2600" i="1">
                        <a:latin typeface="Cambria Math" charset="0"/>
                        <a:ea typeface="Karla" charset="0"/>
                        <a:cs typeface="Karla" charset="0"/>
                      </a:rPr>
                      <m:t>𝑆𝐸</m:t>
                    </m:r>
                    <m:d>
                      <m:dPr>
                        <m:ctrlPr>
                          <a:rPr lang="en-US" sz="2600" i="1">
                            <a:latin typeface="Cambria Math" panose="02040503050406030204" pitchFamily="18" charset="0"/>
                            <a:ea typeface="Karla" charset="0"/>
                            <a:cs typeface="Karla" charset="0"/>
                          </a:rPr>
                        </m:ctrlPr>
                      </m:dPr>
                      <m:e>
                        <m:sSub>
                          <m:sSubPr>
                            <m:ctrlPr>
                              <a:rPr lang="en-US" sz="2600" i="1">
                                <a:latin typeface="Cambria Math" panose="02040503050406030204" pitchFamily="18" charset="0"/>
                                <a:ea typeface="Karla" charset="0"/>
                                <a:cs typeface="Karla" charset="0"/>
                              </a:rPr>
                            </m:ctrlPr>
                          </m:sSubPr>
                          <m:e>
                            <m:acc>
                              <m:accPr>
                                <m:chr m:val="̂"/>
                                <m:ctrlPr>
                                  <a:rPr lang="en-US" sz="2600" i="1">
                                    <a:latin typeface="Cambria Math" panose="02040503050406030204" pitchFamily="18" charset="0"/>
                                    <a:ea typeface="Karla" charset="0"/>
                                    <a:cs typeface="Karla" charset="0"/>
                                  </a:rPr>
                                </m:ctrlPr>
                              </m:accPr>
                              <m:e>
                                <m:r>
                                  <a:rPr lang="en-US" sz="2600" i="1">
                                    <a:latin typeface="Cambria Math" charset="0"/>
                                    <a:ea typeface="Cambria Math" charset="0"/>
                                    <a:cs typeface="Cambria Math" charset="0"/>
                                  </a:rPr>
                                  <m:t>𝛽</m:t>
                                </m:r>
                              </m:e>
                            </m:acc>
                          </m:e>
                          <m:sub>
                            <m:r>
                              <a:rPr lang="en-US" sz="2600" i="1">
                                <a:latin typeface="Cambria Math" charset="0"/>
                                <a:ea typeface="Karla" charset="0"/>
                                <a:cs typeface="Karla" charset="0"/>
                              </a:rPr>
                              <m:t>0</m:t>
                            </m:r>
                          </m:sub>
                        </m:sSub>
                      </m:e>
                    </m:d>
                    <m:r>
                      <a:rPr lang="en-US" sz="2600" i="1">
                        <a:latin typeface="Cambria Math" charset="0"/>
                        <a:ea typeface="Karla" charset="0"/>
                        <a:cs typeface="Karla" charset="0"/>
                      </a:rPr>
                      <m:t>,</m:t>
                    </m:r>
                    <m:r>
                      <a:rPr lang="en-US" sz="2600" i="1">
                        <a:latin typeface="Cambria Math" charset="0"/>
                        <a:ea typeface="Karla" charset="0"/>
                        <a:cs typeface="Karla" charset="0"/>
                      </a:rPr>
                      <m:t>𝑆𝐸</m:t>
                    </m:r>
                    <m:d>
                      <m:dPr>
                        <m:ctrlPr>
                          <a:rPr lang="en-US" sz="2600" i="1">
                            <a:latin typeface="Cambria Math" panose="02040503050406030204" pitchFamily="18" charset="0"/>
                            <a:ea typeface="Karla" charset="0"/>
                            <a:cs typeface="Karla" charset="0"/>
                          </a:rPr>
                        </m:ctrlPr>
                      </m:dPr>
                      <m:e>
                        <m:sSub>
                          <m:sSubPr>
                            <m:ctrlPr>
                              <a:rPr lang="en-US" sz="2600" i="1">
                                <a:latin typeface="Cambria Math" panose="02040503050406030204" pitchFamily="18" charset="0"/>
                                <a:ea typeface="Karla" charset="0"/>
                                <a:cs typeface="Karla" charset="0"/>
                              </a:rPr>
                            </m:ctrlPr>
                          </m:sSubPr>
                          <m:e>
                            <m:acc>
                              <m:accPr>
                                <m:chr m:val="̂"/>
                                <m:ctrlPr>
                                  <a:rPr lang="en-US" sz="2600" i="1">
                                    <a:latin typeface="Cambria Math" panose="02040503050406030204" pitchFamily="18" charset="0"/>
                                    <a:ea typeface="Karla" charset="0"/>
                                    <a:cs typeface="Karla" charset="0"/>
                                  </a:rPr>
                                </m:ctrlPr>
                              </m:accPr>
                              <m:e>
                                <m:r>
                                  <a:rPr lang="en-US" sz="2600" i="1">
                                    <a:latin typeface="Cambria Math" charset="0"/>
                                    <a:ea typeface="Cambria Math" charset="0"/>
                                    <a:cs typeface="Cambria Math" charset="0"/>
                                  </a:rPr>
                                  <m:t>𝛽</m:t>
                                </m:r>
                              </m:e>
                            </m:acc>
                          </m:e>
                          <m:sub>
                            <m:r>
                              <a:rPr lang="en-US" sz="2600" i="1">
                                <a:latin typeface="Cambria Math" charset="0"/>
                                <a:ea typeface="Cambria Math" charset="0"/>
                                <a:cs typeface="Cambria Math" charset="0"/>
                              </a:rPr>
                              <m:t>1</m:t>
                            </m:r>
                          </m:sub>
                        </m:sSub>
                      </m:e>
                    </m:d>
                  </m:oMath>
                </a14:m>
                <a:r>
                  <a:rPr lang="en-US" sz="2600" dirty="0">
                    <a:latin typeface="Karla" charset="0"/>
                    <a:ea typeface="Karla" charset="0"/>
                    <a:cs typeface="Karla" charset="0"/>
                  </a:rPr>
                  <a:t> analytically using the formulae below (no need to bootstrap):</a:t>
                </a:r>
              </a:p>
              <a:p>
                <a:pPr>
                  <a:spcAft>
                    <a:spcPts val="1200"/>
                  </a:spcAft>
                </a:pPr>
                <a:endParaRPr lang="en-US" sz="2600" dirty="0">
                  <a:latin typeface="Karla" charset="0"/>
                  <a:ea typeface="Karla" charset="0"/>
                  <a:cs typeface="Karla" charset="0"/>
                </a:endParaRPr>
              </a:p>
              <a:p>
                <a:pPr>
                  <a:spcAft>
                    <a:spcPts val="1200"/>
                  </a:spcAft>
                </a:pPr>
                <a:endParaRPr lang="en-US" sz="2600" dirty="0">
                  <a:latin typeface="Karla" charset="0"/>
                  <a:ea typeface="Karla" charset="0"/>
                  <a:cs typeface="Karla" charset="0"/>
                </a:endParaRPr>
              </a:p>
              <a:p>
                <a:pPr>
                  <a:spcAft>
                    <a:spcPts val="1200"/>
                  </a:spcAft>
                </a:pPr>
                <a:endParaRPr lang="en-US" sz="2600" dirty="0">
                  <a:latin typeface="Karla" charset="0"/>
                  <a:ea typeface="Karla" charset="0"/>
                  <a:cs typeface="Karla" charset="0"/>
                </a:endParaRPr>
              </a:p>
              <a:p>
                <a:pPr>
                  <a:spcAft>
                    <a:spcPts val="1200"/>
                  </a:spcAft>
                </a:pPr>
                <a:endParaRPr lang="en-US" sz="2600" dirty="0">
                  <a:latin typeface="Karla" charset="0"/>
                  <a:ea typeface="Karla" charset="0"/>
                  <a:cs typeface="Karla" charset="0"/>
                </a:endParaRPr>
              </a:p>
              <a:p>
                <a:pPr>
                  <a:spcAft>
                    <a:spcPts val="1200"/>
                  </a:spcAft>
                </a:pPr>
                <a:r>
                  <a:rPr lang="en-US" sz="2600" dirty="0">
                    <a:latin typeface="Karla" charset="0"/>
                    <a:ea typeface="Karla" charset="0"/>
                    <a:cs typeface="Karla" charset="0"/>
                  </a:rPr>
                  <a:t>*Note: these formulas do not rely on the normality assumption.  But they do rely on independence, constant variance, and linearity.</a:t>
                </a:r>
              </a:p>
              <a:p>
                <a:pPr>
                  <a:spcAft>
                    <a:spcPts val="1200"/>
                  </a:spcAft>
                </a:pPr>
                <a:endParaRPr lang="en-US" dirty="0">
                  <a:latin typeface="Karla" charset="0"/>
                  <a:ea typeface="Karla" charset="0"/>
                  <a:cs typeface="Karla" charset="0"/>
                </a:endParaRPr>
              </a:p>
              <a:p>
                <a:pPr>
                  <a:spcAft>
                    <a:spcPts val="1200"/>
                  </a:spcAft>
                </a:pPr>
                <a:endParaRPr lang="en-US" dirty="0">
                  <a:latin typeface="Karla" charset="0"/>
                  <a:ea typeface="Karla" charset="0"/>
                  <a:cs typeface="Karla" charset="0"/>
                </a:endParaRPr>
              </a:p>
              <a:p>
                <a:pPr>
                  <a:spcAft>
                    <a:spcPts val="600"/>
                  </a:spcAft>
                </a:pPr>
                <a:endParaRPr lang="en-US" dirty="0">
                  <a:latin typeface="Karla" charset="0"/>
                  <a:ea typeface="Karla" charset="0"/>
                  <a:cs typeface="Karla" charset="0"/>
                </a:endParaRPr>
              </a:p>
              <a:p>
                <a:pPr>
                  <a:spcAft>
                    <a:spcPts val="1200"/>
                  </a:spcAft>
                </a:pPr>
                <a:endParaRPr lang="en-US" dirty="0">
                  <a:latin typeface="Karla" charset="0"/>
                  <a:ea typeface="Karla" charset="0"/>
                  <a:cs typeface="Karla" charset="0"/>
                </a:endParaRPr>
              </a:p>
              <a:p>
                <a:pPr>
                  <a:spcAft>
                    <a:spcPts val="1200"/>
                  </a:spcAft>
                </a:pPr>
                <a:r>
                  <a:rPr lang="en-US" dirty="0">
                    <a:latin typeface="Karla" charset="0"/>
                    <a:ea typeface="Karla" charset="0"/>
                    <a:cs typeface="Karla" charset="0"/>
                  </a:rPr>
                  <a:t> </a:t>
                </a:r>
              </a:p>
              <a:p>
                <a:pPr>
                  <a:spcAft>
                    <a:spcPts val="1200"/>
                  </a:spcAft>
                </a:pPr>
                <a:r>
                  <a:rPr lang="en-US" dirty="0">
                    <a:latin typeface="Karla" charset="0"/>
                    <a:ea typeface="Karla" charset="0"/>
                    <a:cs typeface="Karla"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3999" y="983807"/>
                <a:ext cx="11588001" cy="2111143"/>
              </a:xfrm>
              <a:blipFill>
                <a:blip r:embed="rId3"/>
                <a:stretch>
                  <a:fillRect l="-1096" t="-2381" r="-219" b="-147619"/>
                </a:stretch>
              </a:blipFill>
            </p:spPr>
            <p:txBody>
              <a:bodyPr/>
              <a:lstStyle/>
              <a:p>
                <a:r>
                  <a:rPr lang="en-US">
                    <a:noFill/>
                  </a:rPr>
                  <a:t> </a:t>
                </a:r>
              </a:p>
            </p:txBody>
          </p:sp>
        </mc:Fallback>
      </mc:AlternateContent>
      <p:pic>
        <p:nvPicPr>
          <p:cNvPr id="4" name="Picture 3"/>
          <p:cNvPicPr>
            <a:picLocks noChangeAspect="1"/>
          </p:cNvPicPr>
          <p:nvPr/>
        </p:nvPicPr>
        <p:blipFill>
          <a:blip r:embed="rId4">
            <a:alphaModFix amt="83000"/>
          </a:blip>
          <a:stretch>
            <a:fillRect/>
          </a:stretch>
        </p:blipFill>
        <p:spPr>
          <a:xfrm>
            <a:off x="3471772" y="2751598"/>
            <a:ext cx="5248455" cy="2221256"/>
          </a:xfrm>
          <a:prstGeom prst="rect">
            <a:avLst/>
          </a:prstGeom>
          <a:solidFill>
            <a:schemeClr val="bg2"/>
          </a:solidFill>
          <a:ln>
            <a:solidFill>
              <a:srgbClr val="C00000"/>
            </a:solidFill>
          </a:ln>
        </p:spPr>
      </p:pic>
    </p:spTree>
    <p:extLst>
      <p:ext uri="{BB962C8B-B14F-4D97-AF65-F5344CB8AC3E}">
        <p14:creationId xmlns:p14="http://schemas.microsoft.com/office/powerpoint/2010/main" val="37480608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Errors</a:t>
            </a:r>
          </a:p>
        </p:txBody>
      </p:sp>
      <mc:AlternateContent xmlns:mc="http://schemas.openxmlformats.org/markup-compatibility/2006" xmlns:a14="http://schemas.microsoft.com/office/drawing/2010/main">
        <mc:Choice Requires="a14">
          <p:sp>
            <p:nvSpPr>
              <p:cNvPr id="8" name="Content Placeholder 2"/>
              <p:cNvSpPr>
                <a:spLocks noGrp="1"/>
              </p:cNvSpPr>
              <p:nvPr>
                <p:ph idx="1"/>
              </p:nvPr>
            </p:nvSpPr>
            <p:spPr>
              <a:xfrm>
                <a:off x="882763" y="5187403"/>
                <a:ext cx="11106037" cy="2111143"/>
              </a:xfrm>
            </p:spPr>
            <p:txBody>
              <a:bodyPr/>
              <a:lstStyle/>
              <a:p>
                <a:pPr>
                  <a:spcAft>
                    <a:spcPts val="1200"/>
                  </a:spcAft>
                </a:pPr>
                <a:r>
                  <a:rPr lang="en-US" sz="2400" dirty="0">
                    <a:latin typeface="Karla" charset="0"/>
                    <a:ea typeface="Karla" charset="0"/>
                    <a:cs typeface="Karla" charset="0"/>
                  </a:rPr>
                  <a:t>In practice, we do not know the theoretical value of </a:t>
                </a:r>
                <a14:m>
                  <m:oMath xmlns:m="http://schemas.openxmlformats.org/officeDocument/2006/math">
                    <m:r>
                      <a:rPr lang="en-US" sz="2400" i="1" smtClean="0">
                        <a:latin typeface="Cambria Math" charset="0"/>
                        <a:ea typeface="Karla" charset="0"/>
                        <a:cs typeface="Karla" charset="0"/>
                      </a:rPr>
                      <m:t>𝜎</m:t>
                    </m:r>
                  </m:oMath>
                </a14:m>
                <a:r>
                  <a:rPr lang="en-US" sz="2400" dirty="0">
                    <a:latin typeface="Karla" charset="0"/>
                    <a:ea typeface="Karla" charset="0"/>
                    <a:cs typeface="Karla" charset="0"/>
                  </a:rPr>
                  <a:t> since we do not know the exact distribution of the noise </a:t>
                </a:r>
                <a14:m>
                  <m:oMath xmlns:m="http://schemas.openxmlformats.org/officeDocument/2006/math">
                    <m:r>
                      <a:rPr lang="en-US" sz="2400" i="1" smtClean="0">
                        <a:latin typeface="Cambria Math" charset="0"/>
                        <a:ea typeface="Karla" charset="0"/>
                        <a:cs typeface="Karla" charset="0"/>
                      </a:rPr>
                      <m:t>𝜖</m:t>
                    </m:r>
                  </m:oMath>
                </a14:m>
                <a:r>
                  <a:rPr lang="en-US" sz="2400" dirty="0">
                    <a:latin typeface="Karla" charset="0"/>
                    <a:ea typeface="Karla" charset="0"/>
                    <a:cs typeface="Karla" charset="0"/>
                  </a:rPr>
                  <a:t>. </a:t>
                </a:r>
              </a:p>
              <a:p>
                <a:pPr>
                  <a:spcAft>
                    <a:spcPts val="1200"/>
                  </a:spcAft>
                </a:pPr>
                <a:endParaRPr lang="en-US" sz="2400" b="0" dirty="0">
                  <a:latin typeface="Karla" charset="0"/>
                  <a:ea typeface="Karla" charset="0"/>
                  <a:cs typeface="Karla" charset="0"/>
                </a:endParaRPr>
              </a:p>
              <a:p>
                <a:pPr>
                  <a:spcAft>
                    <a:spcPts val="1200"/>
                  </a:spcAft>
                </a:pPr>
                <a:endParaRPr lang="en-US" sz="2400" dirty="0">
                  <a:latin typeface="Karla" charset="0"/>
                  <a:ea typeface="Karla" charset="0"/>
                  <a:cs typeface="Karla" charset="0"/>
                </a:endParaRPr>
              </a:p>
            </p:txBody>
          </p:sp>
        </mc:Choice>
        <mc:Fallback xmlns="">
          <p:sp>
            <p:nvSpPr>
              <p:cNvPr id="8" name="Content Placeholder 2"/>
              <p:cNvSpPr>
                <a:spLocks noGrp="1" noRot="1" noChangeAspect="1" noMove="1" noResize="1" noEditPoints="1" noAdjustHandles="1" noChangeArrowheads="1" noChangeShapeType="1" noTextEdit="1"/>
              </p:cNvSpPr>
              <p:nvPr>
                <p:ph idx="1"/>
              </p:nvPr>
            </p:nvSpPr>
            <p:spPr>
              <a:xfrm>
                <a:off x="882763" y="5187403"/>
                <a:ext cx="11106037" cy="2111143"/>
              </a:xfrm>
              <a:blipFill>
                <a:blip r:embed="rId3"/>
                <a:stretch>
                  <a:fillRect l="-914" t="-1796"/>
                </a:stretch>
              </a:blipFill>
            </p:spPr>
            <p:txBody>
              <a:bodyPr/>
              <a:lstStyle/>
              <a:p>
                <a:r>
                  <a:rPr lang="en-US">
                    <a:noFill/>
                  </a:rPr>
                  <a:t> </a:t>
                </a:r>
              </a:p>
            </p:txBody>
          </p:sp>
        </mc:Fallback>
      </mc:AlternateContent>
      <p:sp>
        <p:nvSpPr>
          <p:cNvPr id="9" name="Slide Number Placeholder 8"/>
          <p:cNvSpPr>
            <a:spLocks noGrp="1"/>
          </p:cNvSpPr>
          <p:nvPr>
            <p:ph type="sldNum" sz="quarter" idx="12"/>
          </p:nvPr>
        </p:nvSpPr>
        <p:spPr/>
        <p:txBody>
          <a:bodyPr/>
          <a:lstStyle/>
          <a:p>
            <a:fld id="{81B7CCDB-6D39-0547-B7B3-C80E39D6513A}" type="slidenum">
              <a:rPr lang="en-US" smtClean="0"/>
              <a:t>24</a:t>
            </a:fld>
            <a:endParaRPr lang="en-US"/>
          </a:p>
        </p:txBody>
      </p:sp>
      <p:pic>
        <p:nvPicPr>
          <p:cNvPr id="5" name="Picture 4"/>
          <p:cNvPicPr>
            <a:picLocks noChangeAspect="1"/>
          </p:cNvPicPr>
          <p:nvPr/>
        </p:nvPicPr>
        <p:blipFill>
          <a:blip r:embed="rId4"/>
          <a:stretch>
            <a:fillRect/>
          </a:stretch>
        </p:blipFill>
        <p:spPr>
          <a:xfrm>
            <a:off x="3513752" y="1010428"/>
            <a:ext cx="4626631" cy="2006946"/>
          </a:xfrm>
          <a:prstGeom prst="rect">
            <a:avLst/>
          </a:prstGeom>
          <a:solidFill>
            <a:schemeClr val="bg2">
              <a:lumMod val="90000"/>
            </a:schemeClr>
          </a:solidFill>
          <a:ln>
            <a:solidFill>
              <a:srgbClr val="C00000"/>
            </a:solidFill>
          </a:ln>
        </p:spPr>
      </p:pic>
      <mc:AlternateContent xmlns:mc="http://schemas.openxmlformats.org/markup-compatibility/2006" xmlns:a14="http://schemas.microsoft.com/office/drawing/2010/main">
        <mc:Choice Requires="a14">
          <p:sp>
            <p:nvSpPr>
              <p:cNvPr id="6" name="Rectangle 5"/>
              <p:cNvSpPr/>
              <p:nvPr/>
            </p:nvSpPr>
            <p:spPr>
              <a:xfrm>
                <a:off x="1129790" y="3212689"/>
                <a:ext cx="8948382" cy="1616981"/>
              </a:xfrm>
              <a:prstGeom prst="rect">
                <a:avLst/>
              </a:prstGeom>
            </p:spPr>
            <p:txBody>
              <a:bodyPr wrap="square">
                <a:spAutoFit/>
              </a:bodyPr>
              <a:lstStyle/>
              <a:p>
                <a:pPr>
                  <a:spcAft>
                    <a:spcPts val="1200"/>
                  </a:spcAft>
                </a:pPr>
                <a:r>
                  <a:rPr lang="en-US" sz="2600" b="1" dirty="0">
                    <a:solidFill>
                      <a:schemeClr val="tx1">
                        <a:lumMod val="75000"/>
                        <a:lumOff val="25000"/>
                      </a:schemeClr>
                    </a:solidFill>
                    <a:latin typeface="Karla" charset="0"/>
                    <a:ea typeface="Karla" charset="0"/>
                    <a:cs typeface="Karla" charset="0"/>
                  </a:rPr>
                  <a:t>More data:  </a:t>
                </a:r>
                <a14:m>
                  <m:oMath xmlns:m="http://schemas.openxmlformats.org/officeDocument/2006/math">
                    <m:r>
                      <a:rPr lang="en-US" sz="2600" b="0" i="1" smtClean="0">
                        <a:solidFill>
                          <a:schemeClr val="tx1">
                            <a:lumMod val="75000"/>
                            <a:lumOff val="25000"/>
                          </a:schemeClr>
                        </a:solidFill>
                        <a:latin typeface="Cambria Math" charset="0"/>
                        <a:ea typeface="Karla" charset="0"/>
                        <a:cs typeface="Karla" charset="0"/>
                      </a:rPr>
                      <m:t>𝑛</m:t>
                    </m:r>
                    <m:r>
                      <a:rPr lang="en-US" sz="2600" b="0" i="1" smtClean="0">
                        <a:solidFill>
                          <a:schemeClr val="tx1">
                            <a:lumMod val="75000"/>
                            <a:lumOff val="25000"/>
                          </a:schemeClr>
                        </a:solidFill>
                        <a:latin typeface="Cambria Math" charset="0"/>
                        <a:ea typeface="Karla" charset="0"/>
                        <a:cs typeface="Karla" charset="0"/>
                      </a:rPr>
                      <m:t>↑</m:t>
                    </m:r>
                  </m:oMath>
                </a14:m>
                <a:r>
                  <a:rPr lang="en-US" sz="2600" dirty="0">
                    <a:solidFill>
                      <a:schemeClr val="tx1">
                        <a:lumMod val="75000"/>
                        <a:lumOff val="25000"/>
                      </a:schemeClr>
                    </a:solidFill>
                    <a:latin typeface="Karla" charset="0"/>
                    <a:ea typeface="Karla" charset="0"/>
                    <a:cs typeface="Karla" charset="0"/>
                  </a:rPr>
                  <a:t> and </a:t>
                </a:r>
                <a14:m>
                  <m:oMath xmlns:m="http://schemas.openxmlformats.org/officeDocument/2006/math">
                    <m:nary>
                      <m:naryPr>
                        <m:chr m:val="∑"/>
                        <m:supHide m:val="on"/>
                        <m:ctrlPr>
                          <a:rPr lang="en-US" sz="2600" b="0" i="1" smtClean="0">
                            <a:solidFill>
                              <a:schemeClr val="tx1">
                                <a:lumMod val="75000"/>
                                <a:lumOff val="25000"/>
                              </a:schemeClr>
                            </a:solidFill>
                            <a:latin typeface="Cambria Math" panose="02040503050406030204" pitchFamily="18" charset="0"/>
                            <a:ea typeface="Karla" charset="0"/>
                            <a:cs typeface="Karla" charset="0"/>
                          </a:rPr>
                        </m:ctrlPr>
                      </m:naryPr>
                      <m:sub>
                        <m:r>
                          <a:rPr lang="en-US" sz="2600" b="0" i="1" smtClean="0">
                            <a:solidFill>
                              <a:schemeClr val="tx1">
                                <a:lumMod val="75000"/>
                                <a:lumOff val="25000"/>
                              </a:schemeClr>
                            </a:solidFill>
                            <a:latin typeface="Cambria Math" charset="0"/>
                            <a:ea typeface="Karla" charset="0"/>
                            <a:cs typeface="Karla" charset="0"/>
                          </a:rPr>
                          <m:t>𝑖</m:t>
                        </m:r>
                      </m:sub>
                      <m:sup/>
                      <m:e>
                        <m:r>
                          <a:rPr lang="en-US" sz="2600" b="0" i="1" smtClean="0">
                            <a:solidFill>
                              <a:schemeClr val="tx1">
                                <a:lumMod val="75000"/>
                                <a:lumOff val="25000"/>
                              </a:schemeClr>
                            </a:solidFill>
                            <a:latin typeface="Cambria Math" charset="0"/>
                            <a:ea typeface="Karla" charset="0"/>
                            <a:cs typeface="Karla" charset="0"/>
                          </a:rPr>
                          <m:t>(</m:t>
                        </m:r>
                        <m:sSup>
                          <m:sSupPr>
                            <m:ctrlPr>
                              <a:rPr lang="en-US" sz="2600" b="0" i="1" smtClean="0">
                                <a:solidFill>
                                  <a:schemeClr val="tx1">
                                    <a:lumMod val="75000"/>
                                    <a:lumOff val="25000"/>
                                  </a:schemeClr>
                                </a:solidFill>
                                <a:latin typeface="Cambria Math" panose="02040503050406030204" pitchFamily="18" charset="0"/>
                                <a:ea typeface="Karla" charset="0"/>
                                <a:cs typeface="Karla" charset="0"/>
                              </a:rPr>
                            </m:ctrlPr>
                          </m:sSupPr>
                          <m:e>
                            <m:sSub>
                              <m:sSubPr>
                                <m:ctrlPr>
                                  <a:rPr lang="en-US" sz="2600" i="1">
                                    <a:solidFill>
                                      <a:schemeClr val="tx1">
                                        <a:lumMod val="75000"/>
                                        <a:lumOff val="25000"/>
                                      </a:schemeClr>
                                    </a:solidFill>
                                    <a:latin typeface="Cambria Math" panose="02040503050406030204" pitchFamily="18" charset="0"/>
                                    <a:ea typeface="Karla" charset="0"/>
                                    <a:cs typeface="Karla" charset="0"/>
                                  </a:rPr>
                                </m:ctrlPr>
                              </m:sSubPr>
                              <m:e>
                                <m:r>
                                  <a:rPr lang="en-US" sz="2600" i="1">
                                    <a:solidFill>
                                      <a:schemeClr val="tx1">
                                        <a:lumMod val="75000"/>
                                        <a:lumOff val="25000"/>
                                      </a:schemeClr>
                                    </a:solidFill>
                                    <a:latin typeface="Cambria Math" charset="0"/>
                                    <a:ea typeface="Karla" charset="0"/>
                                    <a:cs typeface="Karla" charset="0"/>
                                  </a:rPr>
                                  <m:t>𝑥</m:t>
                                </m:r>
                              </m:e>
                              <m:sub>
                                <m:r>
                                  <a:rPr lang="en-US" sz="2600" i="1">
                                    <a:solidFill>
                                      <a:schemeClr val="tx1">
                                        <a:lumMod val="75000"/>
                                        <a:lumOff val="25000"/>
                                      </a:schemeClr>
                                    </a:solidFill>
                                    <a:latin typeface="Cambria Math" charset="0"/>
                                    <a:ea typeface="Karla" charset="0"/>
                                    <a:cs typeface="Karla" charset="0"/>
                                  </a:rPr>
                                  <m:t>𝑖</m:t>
                                </m:r>
                              </m:sub>
                            </m:sSub>
                            <m:r>
                              <a:rPr lang="en-US" sz="2600" i="1">
                                <a:solidFill>
                                  <a:schemeClr val="tx1">
                                    <a:lumMod val="75000"/>
                                    <a:lumOff val="25000"/>
                                  </a:schemeClr>
                                </a:solidFill>
                                <a:latin typeface="Cambria Math" charset="0"/>
                                <a:ea typeface="Karla" charset="0"/>
                                <a:cs typeface="Karla" charset="0"/>
                              </a:rPr>
                              <m:t>−</m:t>
                            </m:r>
                            <m:acc>
                              <m:accPr>
                                <m:chr m:val="̅"/>
                                <m:ctrlPr>
                                  <a:rPr lang="en-US" sz="2600" i="1">
                                    <a:solidFill>
                                      <a:schemeClr val="tx1">
                                        <a:lumMod val="75000"/>
                                        <a:lumOff val="25000"/>
                                      </a:schemeClr>
                                    </a:solidFill>
                                    <a:latin typeface="Cambria Math" panose="02040503050406030204" pitchFamily="18" charset="0"/>
                                    <a:ea typeface="Karla" charset="0"/>
                                    <a:cs typeface="Karla" charset="0"/>
                                  </a:rPr>
                                </m:ctrlPr>
                              </m:accPr>
                              <m:e>
                                <m:r>
                                  <a:rPr lang="en-US" sz="2600" i="1">
                                    <a:solidFill>
                                      <a:schemeClr val="tx1">
                                        <a:lumMod val="75000"/>
                                        <a:lumOff val="25000"/>
                                      </a:schemeClr>
                                    </a:solidFill>
                                    <a:latin typeface="Cambria Math" charset="0"/>
                                    <a:ea typeface="Karla" charset="0"/>
                                    <a:cs typeface="Karla" charset="0"/>
                                  </a:rPr>
                                  <m:t>𝑥</m:t>
                                </m:r>
                              </m:e>
                            </m:acc>
                            <m:r>
                              <a:rPr lang="en-US" sz="2600" i="1">
                                <a:solidFill>
                                  <a:schemeClr val="tx1">
                                    <a:lumMod val="75000"/>
                                    <a:lumOff val="25000"/>
                                  </a:schemeClr>
                                </a:solidFill>
                                <a:latin typeface="Cambria Math" charset="0"/>
                                <a:ea typeface="Karla" charset="0"/>
                                <a:cs typeface="Karla" charset="0"/>
                              </a:rPr>
                              <m:t>)</m:t>
                            </m:r>
                          </m:e>
                          <m:sup>
                            <m:r>
                              <a:rPr lang="en-US" sz="2600" b="0" i="1" smtClean="0">
                                <a:solidFill>
                                  <a:schemeClr val="tx1">
                                    <a:lumMod val="75000"/>
                                    <a:lumOff val="25000"/>
                                  </a:schemeClr>
                                </a:solidFill>
                                <a:latin typeface="Cambria Math" charset="0"/>
                                <a:ea typeface="Karla" charset="0"/>
                                <a:cs typeface="Karla" charset="0"/>
                              </a:rPr>
                              <m:t>2</m:t>
                            </m:r>
                          </m:sup>
                        </m:sSup>
                      </m:e>
                    </m:nary>
                    <m:r>
                      <a:rPr lang="en-US" sz="2600" b="0" i="1" smtClean="0">
                        <a:solidFill>
                          <a:schemeClr val="tx1">
                            <a:lumMod val="75000"/>
                            <a:lumOff val="25000"/>
                          </a:schemeClr>
                        </a:solidFill>
                        <a:latin typeface="Cambria Math" charset="0"/>
                        <a:ea typeface="Cambria Math" charset="0"/>
                        <a:cs typeface="Cambria Math" charset="0"/>
                      </a:rPr>
                      <m:t>↑</m:t>
                    </m:r>
                    <m:r>
                      <a:rPr lang="en-US" sz="2600" i="1">
                        <a:solidFill>
                          <a:schemeClr val="tx1">
                            <a:lumMod val="75000"/>
                            <a:lumOff val="25000"/>
                          </a:schemeClr>
                        </a:solidFill>
                        <a:latin typeface="Cambria Math" charset="0"/>
                        <a:ea typeface="Cambria Math" charset="0"/>
                        <a:cs typeface="Cambria Math" charset="0"/>
                      </a:rPr>
                      <m:t>⟹</m:t>
                    </m:r>
                    <m:r>
                      <a:rPr lang="en-US" sz="2600" b="0" i="1" smtClean="0">
                        <a:solidFill>
                          <a:schemeClr val="tx1">
                            <a:lumMod val="75000"/>
                            <a:lumOff val="25000"/>
                          </a:schemeClr>
                        </a:solidFill>
                        <a:latin typeface="Cambria Math" charset="0"/>
                        <a:ea typeface="Karla" charset="0"/>
                        <a:cs typeface="Karla" charset="0"/>
                      </a:rPr>
                      <m:t>𝑆𝐸</m:t>
                    </m:r>
                    <m:r>
                      <a:rPr lang="en-US" sz="2600" b="0" i="1" smtClean="0">
                        <a:solidFill>
                          <a:schemeClr val="tx1">
                            <a:lumMod val="75000"/>
                            <a:lumOff val="25000"/>
                          </a:schemeClr>
                        </a:solidFill>
                        <a:latin typeface="Cambria Math" charset="0"/>
                        <a:ea typeface="Karla" charset="0"/>
                        <a:cs typeface="Karla" charset="0"/>
                      </a:rPr>
                      <m:t>↓</m:t>
                    </m:r>
                  </m:oMath>
                </a14:m>
                <a:r>
                  <a:rPr lang="en-US" sz="2600" b="0" dirty="0">
                    <a:solidFill>
                      <a:schemeClr val="tx1">
                        <a:lumMod val="75000"/>
                        <a:lumOff val="25000"/>
                      </a:schemeClr>
                    </a:solidFill>
                    <a:latin typeface="Karla" charset="0"/>
                    <a:ea typeface="Karla" charset="0"/>
                    <a:cs typeface="Karla" charset="0"/>
                  </a:rPr>
                  <a:t> </a:t>
                </a:r>
              </a:p>
              <a:p>
                <a:pPr>
                  <a:spcAft>
                    <a:spcPts val="1200"/>
                  </a:spcAft>
                </a:pPr>
                <a:r>
                  <a:rPr lang="en-US" sz="2600" b="1" dirty="0">
                    <a:solidFill>
                      <a:schemeClr val="tx1">
                        <a:lumMod val="75000"/>
                        <a:lumOff val="25000"/>
                      </a:schemeClr>
                    </a:solidFill>
                    <a:latin typeface="Karla" charset="0"/>
                    <a:ea typeface="Karla" charset="0"/>
                    <a:cs typeface="Karla" charset="0"/>
                  </a:rPr>
                  <a:t>Larger coverage</a:t>
                </a:r>
                <a:r>
                  <a:rPr lang="en-US" sz="2600" dirty="0">
                    <a:solidFill>
                      <a:schemeClr val="tx1">
                        <a:lumMod val="75000"/>
                        <a:lumOff val="25000"/>
                      </a:schemeClr>
                    </a:solidFill>
                    <a:latin typeface="Karla" charset="0"/>
                    <a:ea typeface="Karla" charset="0"/>
                    <a:cs typeface="Karla" charset="0"/>
                  </a:rPr>
                  <a:t>: </a:t>
                </a:r>
                <a14:m>
                  <m:oMath xmlns:m="http://schemas.openxmlformats.org/officeDocument/2006/math">
                    <m:r>
                      <a:rPr lang="en-US" sz="2600" b="0" i="1" smtClean="0">
                        <a:solidFill>
                          <a:schemeClr val="tx1">
                            <a:lumMod val="75000"/>
                            <a:lumOff val="25000"/>
                          </a:schemeClr>
                        </a:solidFill>
                        <a:latin typeface="Cambria Math" charset="0"/>
                        <a:ea typeface="Karla" charset="0"/>
                        <a:cs typeface="Karla" charset="0"/>
                      </a:rPr>
                      <m:t>𝑣𝑎𝑟</m:t>
                    </m:r>
                    <m:r>
                      <a:rPr lang="en-US" sz="2600" b="0" i="1" smtClean="0">
                        <a:solidFill>
                          <a:schemeClr val="tx1">
                            <a:lumMod val="75000"/>
                            <a:lumOff val="25000"/>
                          </a:schemeClr>
                        </a:solidFill>
                        <a:latin typeface="Cambria Math" charset="0"/>
                        <a:ea typeface="Karla" charset="0"/>
                        <a:cs typeface="Karla" charset="0"/>
                      </a:rPr>
                      <m:t>(</m:t>
                    </m:r>
                    <m:r>
                      <a:rPr lang="en-US" sz="2600" b="0" i="1" smtClean="0">
                        <a:solidFill>
                          <a:schemeClr val="tx1">
                            <a:lumMod val="75000"/>
                            <a:lumOff val="25000"/>
                          </a:schemeClr>
                        </a:solidFill>
                        <a:latin typeface="Cambria Math" charset="0"/>
                        <a:ea typeface="Karla" charset="0"/>
                        <a:cs typeface="Karla" charset="0"/>
                      </a:rPr>
                      <m:t>𝑥</m:t>
                    </m:r>
                    <m:r>
                      <a:rPr lang="en-US" sz="2600" b="0" i="1" smtClean="0">
                        <a:solidFill>
                          <a:schemeClr val="tx1">
                            <a:lumMod val="75000"/>
                            <a:lumOff val="25000"/>
                          </a:schemeClr>
                        </a:solidFill>
                        <a:latin typeface="Cambria Math" charset="0"/>
                        <a:ea typeface="Karla" charset="0"/>
                        <a:cs typeface="Karla" charset="0"/>
                      </a:rPr>
                      <m:t>)</m:t>
                    </m:r>
                  </m:oMath>
                </a14:m>
                <a:r>
                  <a:rPr lang="en-US" sz="2600" dirty="0">
                    <a:solidFill>
                      <a:schemeClr val="tx1">
                        <a:lumMod val="75000"/>
                        <a:lumOff val="25000"/>
                      </a:schemeClr>
                    </a:solidFill>
                    <a:latin typeface="Karla" charset="0"/>
                    <a:ea typeface="Karla" charset="0"/>
                    <a:cs typeface="Karla" charset="0"/>
                  </a:rPr>
                  <a:t> or </a:t>
                </a:r>
                <a14:m>
                  <m:oMath xmlns:m="http://schemas.openxmlformats.org/officeDocument/2006/math">
                    <m:nary>
                      <m:naryPr>
                        <m:chr m:val="∑"/>
                        <m:supHide m:val="on"/>
                        <m:ctrlPr>
                          <a:rPr lang="en-US" sz="2600" i="1">
                            <a:solidFill>
                              <a:schemeClr val="tx1">
                                <a:lumMod val="75000"/>
                                <a:lumOff val="25000"/>
                              </a:schemeClr>
                            </a:solidFill>
                            <a:latin typeface="Cambria Math" panose="02040503050406030204" pitchFamily="18" charset="0"/>
                            <a:ea typeface="Karla" charset="0"/>
                            <a:cs typeface="Karla" charset="0"/>
                          </a:rPr>
                        </m:ctrlPr>
                      </m:naryPr>
                      <m:sub>
                        <m:r>
                          <a:rPr lang="en-US" sz="2600" i="1">
                            <a:solidFill>
                              <a:schemeClr val="tx1">
                                <a:lumMod val="75000"/>
                                <a:lumOff val="25000"/>
                              </a:schemeClr>
                            </a:solidFill>
                            <a:latin typeface="Cambria Math" charset="0"/>
                            <a:ea typeface="Karla" charset="0"/>
                            <a:cs typeface="Karla" charset="0"/>
                          </a:rPr>
                          <m:t>𝑖</m:t>
                        </m:r>
                      </m:sub>
                      <m:sup/>
                      <m:e>
                        <m:r>
                          <a:rPr lang="en-US" sz="2600" i="1">
                            <a:solidFill>
                              <a:schemeClr val="tx1">
                                <a:lumMod val="75000"/>
                                <a:lumOff val="25000"/>
                              </a:schemeClr>
                            </a:solidFill>
                            <a:latin typeface="Cambria Math" charset="0"/>
                            <a:ea typeface="Karla" charset="0"/>
                            <a:cs typeface="Karla" charset="0"/>
                          </a:rPr>
                          <m:t>(</m:t>
                        </m:r>
                        <m:sSup>
                          <m:sSupPr>
                            <m:ctrlPr>
                              <a:rPr lang="en-US" sz="2600" i="1">
                                <a:solidFill>
                                  <a:schemeClr val="tx1">
                                    <a:lumMod val="75000"/>
                                    <a:lumOff val="25000"/>
                                  </a:schemeClr>
                                </a:solidFill>
                                <a:latin typeface="Cambria Math" panose="02040503050406030204" pitchFamily="18" charset="0"/>
                                <a:ea typeface="Karla" charset="0"/>
                                <a:cs typeface="Karla" charset="0"/>
                              </a:rPr>
                            </m:ctrlPr>
                          </m:sSupPr>
                          <m:e>
                            <m:sSub>
                              <m:sSubPr>
                                <m:ctrlPr>
                                  <a:rPr lang="en-US" sz="2600" i="1">
                                    <a:solidFill>
                                      <a:schemeClr val="tx1">
                                        <a:lumMod val="75000"/>
                                        <a:lumOff val="25000"/>
                                      </a:schemeClr>
                                    </a:solidFill>
                                    <a:latin typeface="Cambria Math" panose="02040503050406030204" pitchFamily="18" charset="0"/>
                                    <a:ea typeface="Karla" charset="0"/>
                                    <a:cs typeface="Karla" charset="0"/>
                                  </a:rPr>
                                </m:ctrlPr>
                              </m:sSubPr>
                              <m:e>
                                <m:r>
                                  <a:rPr lang="en-US" sz="2600" i="1">
                                    <a:solidFill>
                                      <a:schemeClr val="tx1">
                                        <a:lumMod val="75000"/>
                                        <a:lumOff val="25000"/>
                                      </a:schemeClr>
                                    </a:solidFill>
                                    <a:latin typeface="Cambria Math" charset="0"/>
                                    <a:ea typeface="Karla" charset="0"/>
                                    <a:cs typeface="Karla" charset="0"/>
                                  </a:rPr>
                                  <m:t>𝑥</m:t>
                                </m:r>
                              </m:e>
                              <m:sub>
                                <m:r>
                                  <a:rPr lang="en-US" sz="2600" i="1">
                                    <a:solidFill>
                                      <a:schemeClr val="tx1">
                                        <a:lumMod val="75000"/>
                                        <a:lumOff val="25000"/>
                                      </a:schemeClr>
                                    </a:solidFill>
                                    <a:latin typeface="Cambria Math" charset="0"/>
                                    <a:ea typeface="Karla" charset="0"/>
                                    <a:cs typeface="Karla" charset="0"/>
                                  </a:rPr>
                                  <m:t>𝑖</m:t>
                                </m:r>
                              </m:sub>
                            </m:sSub>
                            <m:r>
                              <a:rPr lang="en-US" sz="2600" i="1">
                                <a:solidFill>
                                  <a:schemeClr val="tx1">
                                    <a:lumMod val="75000"/>
                                    <a:lumOff val="25000"/>
                                  </a:schemeClr>
                                </a:solidFill>
                                <a:latin typeface="Cambria Math" charset="0"/>
                                <a:ea typeface="Karla" charset="0"/>
                                <a:cs typeface="Karla" charset="0"/>
                              </a:rPr>
                              <m:t>−</m:t>
                            </m:r>
                            <m:acc>
                              <m:accPr>
                                <m:chr m:val="̅"/>
                                <m:ctrlPr>
                                  <a:rPr lang="en-US" sz="2600" i="1">
                                    <a:solidFill>
                                      <a:schemeClr val="tx1">
                                        <a:lumMod val="75000"/>
                                        <a:lumOff val="25000"/>
                                      </a:schemeClr>
                                    </a:solidFill>
                                    <a:latin typeface="Cambria Math" panose="02040503050406030204" pitchFamily="18" charset="0"/>
                                    <a:ea typeface="Karla" charset="0"/>
                                    <a:cs typeface="Karla" charset="0"/>
                                  </a:rPr>
                                </m:ctrlPr>
                              </m:accPr>
                              <m:e>
                                <m:r>
                                  <a:rPr lang="en-US" sz="2600" i="1">
                                    <a:solidFill>
                                      <a:schemeClr val="tx1">
                                        <a:lumMod val="75000"/>
                                        <a:lumOff val="25000"/>
                                      </a:schemeClr>
                                    </a:solidFill>
                                    <a:latin typeface="Cambria Math" charset="0"/>
                                    <a:ea typeface="Karla" charset="0"/>
                                    <a:cs typeface="Karla" charset="0"/>
                                  </a:rPr>
                                  <m:t>𝑥</m:t>
                                </m:r>
                              </m:e>
                            </m:acc>
                            <m:r>
                              <a:rPr lang="en-US" sz="2600" i="1">
                                <a:solidFill>
                                  <a:schemeClr val="tx1">
                                    <a:lumMod val="75000"/>
                                    <a:lumOff val="25000"/>
                                  </a:schemeClr>
                                </a:solidFill>
                                <a:latin typeface="Cambria Math" charset="0"/>
                                <a:ea typeface="Karla" charset="0"/>
                                <a:cs typeface="Karla" charset="0"/>
                              </a:rPr>
                              <m:t>)</m:t>
                            </m:r>
                          </m:e>
                          <m:sup>
                            <m:r>
                              <a:rPr lang="en-US" sz="2600" i="1">
                                <a:solidFill>
                                  <a:schemeClr val="tx1">
                                    <a:lumMod val="75000"/>
                                    <a:lumOff val="25000"/>
                                  </a:schemeClr>
                                </a:solidFill>
                                <a:latin typeface="Cambria Math" charset="0"/>
                                <a:ea typeface="Karla" charset="0"/>
                                <a:cs typeface="Karla" charset="0"/>
                              </a:rPr>
                              <m:t>2</m:t>
                            </m:r>
                          </m:sup>
                        </m:sSup>
                      </m:e>
                    </m:nary>
                    <m:r>
                      <a:rPr lang="en-US" sz="2600" i="1">
                        <a:solidFill>
                          <a:schemeClr val="tx1">
                            <a:lumMod val="75000"/>
                            <a:lumOff val="25000"/>
                          </a:schemeClr>
                        </a:solidFill>
                        <a:latin typeface="Cambria Math" charset="0"/>
                        <a:ea typeface="Cambria Math" charset="0"/>
                        <a:cs typeface="Cambria Math" charset="0"/>
                      </a:rPr>
                      <m:t>↑</m:t>
                    </m:r>
                    <m:r>
                      <a:rPr lang="en-US" sz="2600" i="1">
                        <a:solidFill>
                          <a:schemeClr val="tx1">
                            <a:lumMod val="75000"/>
                            <a:lumOff val="25000"/>
                          </a:schemeClr>
                        </a:solidFill>
                        <a:latin typeface="Cambria Math" charset="0"/>
                        <a:ea typeface="Karla" charset="0"/>
                        <a:cs typeface="Karla" charset="0"/>
                      </a:rPr>
                      <m:t> </m:t>
                    </m:r>
                    <m:r>
                      <a:rPr lang="en-US" sz="2600" i="1" smtClean="0">
                        <a:solidFill>
                          <a:schemeClr val="tx1">
                            <a:lumMod val="75000"/>
                            <a:lumOff val="25000"/>
                          </a:schemeClr>
                        </a:solidFill>
                        <a:latin typeface="Cambria Math" charset="0"/>
                        <a:ea typeface="Cambria Math" charset="0"/>
                        <a:cs typeface="Cambria Math" charset="0"/>
                      </a:rPr>
                      <m:t>⟹</m:t>
                    </m:r>
                  </m:oMath>
                </a14:m>
                <a:r>
                  <a:rPr lang="en-US" sz="2600" dirty="0">
                    <a:solidFill>
                      <a:schemeClr val="tx1">
                        <a:lumMod val="75000"/>
                        <a:lumOff val="25000"/>
                      </a:schemeClr>
                    </a:solidFill>
                    <a:ea typeface="Karla" charset="0"/>
                    <a:cs typeface="Karla" charset="0"/>
                  </a:rPr>
                  <a:t> </a:t>
                </a:r>
                <a14:m>
                  <m:oMath xmlns:m="http://schemas.openxmlformats.org/officeDocument/2006/math">
                    <m:r>
                      <a:rPr lang="en-US" sz="2600" i="1">
                        <a:solidFill>
                          <a:schemeClr val="tx1">
                            <a:lumMod val="75000"/>
                            <a:lumOff val="25000"/>
                          </a:schemeClr>
                        </a:solidFill>
                        <a:latin typeface="Cambria Math" charset="0"/>
                        <a:ea typeface="Karla" charset="0"/>
                        <a:cs typeface="Karla" charset="0"/>
                      </a:rPr>
                      <m:t>𝑆𝐸</m:t>
                    </m:r>
                    <m:r>
                      <a:rPr lang="en-US" sz="2600" i="1">
                        <a:solidFill>
                          <a:schemeClr val="tx1">
                            <a:lumMod val="75000"/>
                            <a:lumOff val="25000"/>
                          </a:schemeClr>
                        </a:solidFill>
                        <a:latin typeface="Cambria Math" charset="0"/>
                        <a:ea typeface="Karla" charset="0"/>
                        <a:cs typeface="Karla" charset="0"/>
                      </a:rPr>
                      <m:t>↓</m:t>
                    </m:r>
                  </m:oMath>
                </a14:m>
                <a:endParaRPr lang="en-US" sz="2600" dirty="0">
                  <a:solidFill>
                    <a:schemeClr val="tx1">
                      <a:lumMod val="75000"/>
                      <a:lumOff val="25000"/>
                    </a:schemeClr>
                  </a:solidFill>
                  <a:ea typeface="Karla" charset="0"/>
                  <a:cs typeface="Karla" charset="0"/>
                </a:endParaRPr>
              </a:p>
              <a:p>
                <a:pPr>
                  <a:spcAft>
                    <a:spcPts val="1200"/>
                  </a:spcAft>
                </a:pPr>
                <a:r>
                  <a:rPr lang="en-US" sz="2600" b="1" dirty="0">
                    <a:solidFill>
                      <a:schemeClr val="tx1">
                        <a:lumMod val="75000"/>
                        <a:lumOff val="25000"/>
                      </a:schemeClr>
                    </a:solidFill>
                    <a:latin typeface="Karla" charset="0"/>
                    <a:ea typeface="Karla" charset="0"/>
                    <a:cs typeface="Karla" charset="0"/>
                  </a:rPr>
                  <a:t>Better data: </a:t>
                </a:r>
                <a14:m>
                  <m:oMath xmlns:m="http://schemas.openxmlformats.org/officeDocument/2006/math">
                    <m:sSup>
                      <m:sSupPr>
                        <m:ctrlPr>
                          <a:rPr lang="en-US" sz="2600" b="0" i="1" smtClean="0">
                            <a:solidFill>
                              <a:schemeClr val="tx1">
                                <a:lumMod val="75000"/>
                                <a:lumOff val="25000"/>
                              </a:schemeClr>
                            </a:solidFill>
                            <a:latin typeface="Cambria Math" panose="02040503050406030204" pitchFamily="18" charset="0"/>
                            <a:ea typeface="Karla" charset="0"/>
                            <a:cs typeface="Karla" charset="0"/>
                          </a:rPr>
                        </m:ctrlPr>
                      </m:sSupPr>
                      <m:e>
                        <m:r>
                          <a:rPr lang="en-US" sz="2600" b="0" i="1" smtClean="0">
                            <a:solidFill>
                              <a:schemeClr val="tx1">
                                <a:lumMod val="75000"/>
                                <a:lumOff val="25000"/>
                              </a:schemeClr>
                            </a:solidFill>
                            <a:latin typeface="Cambria Math" charset="0"/>
                            <a:ea typeface="Karla" charset="0"/>
                            <a:cs typeface="Karla" charset="0"/>
                          </a:rPr>
                          <m:t>𝜎</m:t>
                        </m:r>
                      </m:e>
                      <m:sup>
                        <m:r>
                          <a:rPr lang="en-US" sz="2600" b="0" i="1" smtClean="0">
                            <a:solidFill>
                              <a:schemeClr val="tx1">
                                <a:lumMod val="75000"/>
                                <a:lumOff val="25000"/>
                              </a:schemeClr>
                            </a:solidFill>
                            <a:latin typeface="Cambria Math" charset="0"/>
                            <a:ea typeface="Karla" charset="0"/>
                            <a:cs typeface="Karla" charset="0"/>
                          </a:rPr>
                          <m:t>2</m:t>
                        </m:r>
                      </m:sup>
                    </m:sSup>
                    <m:r>
                      <a:rPr lang="en-US" sz="2600" b="0" i="1" smtClean="0">
                        <a:solidFill>
                          <a:schemeClr val="tx1">
                            <a:lumMod val="75000"/>
                            <a:lumOff val="25000"/>
                          </a:schemeClr>
                        </a:solidFill>
                        <a:latin typeface="Cambria Math" charset="0"/>
                        <a:ea typeface="Cambria Math" charset="0"/>
                        <a:cs typeface="Cambria Math" charset="0"/>
                      </a:rPr>
                      <m:t>↓ ⇒</m:t>
                    </m:r>
                    <m:r>
                      <a:rPr lang="en-US" sz="2600" b="0" i="1" smtClean="0">
                        <a:solidFill>
                          <a:schemeClr val="tx1">
                            <a:lumMod val="75000"/>
                            <a:lumOff val="25000"/>
                          </a:schemeClr>
                        </a:solidFill>
                        <a:latin typeface="Cambria Math" charset="0"/>
                        <a:ea typeface="Cambria Math" charset="0"/>
                        <a:cs typeface="Cambria Math" charset="0"/>
                      </a:rPr>
                      <m:t>𝑆𝐸</m:t>
                    </m:r>
                    <m:r>
                      <a:rPr lang="en-US" sz="2600" b="0" i="1" smtClean="0">
                        <a:solidFill>
                          <a:schemeClr val="tx1">
                            <a:lumMod val="75000"/>
                            <a:lumOff val="25000"/>
                          </a:schemeClr>
                        </a:solidFill>
                        <a:latin typeface="Cambria Math" charset="0"/>
                        <a:ea typeface="Cambria Math" charset="0"/>
                        <a:cs typeface="Cambria Math" charset="0"/>
                      </a:rPr>
                      <m:t>↓</m:t>
                    </m:r>
                  </m:oMath>
                </a14:m>
                <a:r>
                  <a:rPr lang="en-US" sz="2600" dirty="0">
                    <a:solidFill>
                      <a:schemeClr val="tx1">
                        <a:lumMod val="75000"/>
                        <a:lumOff val="25000"/>
                      </a:schemeClr>
                    </a:solidFill>
                    <a:latin typeface="Karla" charset="0"/>
                    <a:ea typeface="Karla" charset="0"/>
                    <a:cs typeface="Karla" charset="0"/>
                  </a:rPr>
                  <a:t>  </a:t>
                </a:r>
              </a:p>
            </p:txBody>
          </p:sp>
        </mc:Choice>
        <mc:Fallback xmlns="">
          <p:sp>
            <p:nvSpPr>
              <p:cNvPr id="6" name="Rectangle 5"/>
              <p:cNvSpPr>
                <a:spLocks noRot="1" noChangeAspect="1" noMove="1" noResize="1" noEditPoints="1" noAdjustHandles="1" noChangeArrowheads="1" noChangeShapeType="1" noTextEdit="1"/>
              </p:cNvSpPr>
              <p:nvPr/>
            </p:nvSpPr>
            <p:spPr>
              <a:xfrm>
                <a:off x="1129790" y="3212689"/>
                <a:ext cx="8948382" cy="1616981"/>
              </a:xfrm>
              <a:prstGeom prst="rect">
                <a:avLst/>
              </a:prstGeom>
              <a:blipFill>
                <a:blip r:embed="rId5"/>
                <a:stretch>
                  <a:fillRect l="-1133" t="-39063" b="-26563"/>
                </a:stretch>
              </a:blipFill>
            </p:spPr>
            <p:txBody>
              <a:bodyPr/>
              <a:lstStyle/>
              <a:p>
                <a:r>
                  <a:rPr lang="en-US">
                    <a:noFill/>
                  </a:rPr>
                  <a:t> </a:t>
                </a:r>
              </a:p>
            </p:txBody>
          </p:sp>
        </mc:Fallback>
      </mc:AlternateContent>
      <p:cxnSp>
        <p:nvCxnSpPr>
          <p:cNvPr id="7" name="Straight Connector 6"/>
          <p:cNvCxnSpPr/>
          <p:nvPr/>
        </p:nvCxnSpPr>
        <p:spPr>
          <a:xfrm>
            <a:off x="0" y="5023339"/>
            <a:ext cx="12192000" cy="0"/>
          </a:xfrm>
          <a:prstGeom prst="line">
            <a:avLst/>
          </a:prstGeom>
          <a:ln w="635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5270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125E-6 4.44444E-6 L 0.37213 0.00046 " pathEditMode="relative" rAng="0" ptsTypes="AA">
                                      <p:cBhvr>
                                        <p:cTn id="6" dur="2000" fill="hold"/>
                                        <p:tgtEl>
                                          <p:spTgt spid="5"/>
                                        </p:tgtEl>
                                        <p:attrNameLst>
                                          <p:attrName>ppt_x</p:attrName>
                                          <p:attrName>ppt_y</p:attrName>
                                        </p:attrNameLst>
                                      </p:cBhvr>
                                      <p:rCtr x="18607" y="23"/>
                                    </p:animMotion>
                                  </p:childTnLst>
                                </p:cTn>
                              </p:par>
                              <p:par>
                                <p:cTn id="7" presetID="6" presetClass="emph" presetSubtype="0" fill="hold" nodeType="withEffect">
                                  <p:stCondLst>
                                    <p:cond delay="200"/>
                                  </p:stCondLst>
                                  <p:childTnLst>
                                    <p:animScale>
                                      <p:cBhvr>
                                        <p:cTn id="8" dur="1000" fill="hold"/>
                                        <p:tgtEl>
                                          <p:spTgt spid="5"/>
                                        </p:tgtEl>
                                      </p:cBhvr>
                                      <p:by x="70000" y="70000"/>
                                    </p:animScale>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039" y="251037"/>
            <a:ext cx="11493416" cy="767276"/>
          </a:xfrm>
        </p:spPr>
        <p:txBody>
          <a:bodyPr/>
          <a:lstStyle/>
          <a:p>
            <a:r>
              <a:rPr lang="en-US"/>
              <a:t>Standard Errors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25728" y="1199202"/>
                <a:ext cx="11106037" cy="2111143"/>
              </a:xfrm>
            </p:spPr>
            <p:txBody>
              <a:bodyPr/>
              <a:lstStyle/>
              <a:p>
                <a:pPr>
                  <a:spcAft>
                    <a:spcPts val="1200"/>
                  </a:spcAft>
                </a:pPr>
                <a:r>
                  <a:rPr lang="en-US" sz="2400" dirty="0">
                    <a:latin typeface="Karla" charset="0"/>
                    <a:ea typeface="Karla" charset="0"/>
                    <a:cs typeface="Karla" charset="0"/>
                  </a:rPr>
                  <a:t>However, if we make the following assumptions, </a:t>
                </a:r>
              </a:p>
              <a:p>
                <a:pPr marL="582613" indent="-233363">
                  <a:spcAft>
                    <a:spcPts val="1200"/>
                  </a:spcAft>
                  <a:buFont typeface="Arial" charset="0"/>
                  <a:buChar char="•"/>
                </a:pPr>
                <a:r>
                  <a:rPr lang="en-US" sz="2400" dirty="0">
                    <a:latin typeface="Karla" charset="0"/>
                    <a:ea typeface="Karla" charset="0"/>
                    <a:cs typeface="Karla" charset="0"/>
                  </a:rPr>
                  <a:t>the errors </a:t>
                </a:r>
                <a14:m>
                  <m:oMath xmlns:m="http://schemas.openxmlformats.org/officeDocument/2006/math">
                    <m:sSub>
                      <m:sSubPr>
                        <m:ctrlPr>
                          <a:rPr lang="en-US" sz="2400" i="1" smtClean="0">
                            <a:latin typeface="Cambria Math" panose="02040503050406030204" pitchFamily="18" charset="0"/>
                            <a:ea typeface="Karla" charset="0"/>
                            <a:cs typeface="Karla" charset="0"/>
                          </a:rPr>
                        </m:ctrlPr>
                      </m:sSubPr>
                      <m:e>
                        <m:r>
                          <a:rPr lang="en-US" sz="2400" i="1" smtClean="0">
                            <a:latin typeface="Cambria Math" charset="0"/>
                            <a:ea typeface="Karla" charset="0"/>
                            <a:cs typeface="Karla" charset="0"/>
                          </a:rPr>
                          <m:t>𝜖</m:t>
                        </m:r>
                      </m:e>
                      <m:sub>
                        <m:r>
                          <a:rPr lang="en-US" sz="2400" b="0" i="1" smtClean="0">
                            <a:latin typeface="Cambria Math" charset="0"/>
                            <a:ea typeface="Karla" charset="0"/>
                            <a:cs typeface="Karla" charset="0"/>
                          </a:rPr>
                          <m:t>𝑖</m:t>
                        </m:r>
                      </m:sub>
                    </m:sSub>
                    <m:r>
                      <a:rPr lang="en-US" sz="2400" b="0" i="1" smtClean="0">
                        <a:latin typeface="Cambria Math" charset="0"/>
                        <a:ea typeface="Karla" charset="0"/>
                        <a:cs typeface="Karla" charset="0"/>
                      </a:rPr>
                      <m:t>=</m:t>
                    </m:r>
                    <m:sSub>
                      <m:sSubPr>
                        <m:ctrlPr>
                          <a:rPr lang="en-US" sz="2400" b="0" i="1" smtClean="0">
                            <a:latin typeface="Cambria Math" panose="02040503050406030204" pitchFamily="18" charset="0"/>
                            <a:ea typeface="Karla" charset="0"/>
                            <a:cs typeface="Karla" charset="0"/>
                          </a:rPr>
                        </m:ctrlPr>
                      </m:sSubPr>
                      <m:e>
                        <m:r>
                          <a:rPr lang="en-US" sz="2400" b="0" i="1" smtClean="0">
                            <a:latin typeface="Cambria Math" charset="0"/>
                            <a:ea typeface="Karla" charset="0"/>
                            <a:cs typeface="Karla" charset="0"/>
                          </a:rPr>
                          <m:t>𝑦</m:t>
                        </m:r>
                      </m:e>
                      <m:sub>
                        <m:r>
                          <a:rPr lang="en-US" sz="2400" b="0" i="1" smtClean="0">
                            <a:latin typeface="Cambria Math" charset="0"/>
                            <a:ea typeface="Karla" charset="0"/>
                            <a:cs typeface="Karla" charset="0"/>
                          </a:rPr>
                          <m:t>𝑖</m:t>
                        </m:r>
                      </m:sub>
                    </m:sSub>
                    <m:r>
                      <a:rPr lang="en-US" sz="2400" b="0" i="1" smtClean="0">
                        <a:latin typeface="Cambria Math" charset="0"/>
                        <a:ea typeface="Karla" charset="0"/>
                        <a:cs typeface="Karla" charset="0"/>
                      </a:rPr>
                      <m:t>−</m:t>
                    </m:r>
                    <m:sSub>
                      <m:sSubPr>
                        <m:ctrlPr>
                          <a:rPr lang="en-US" sz="2400" b="0" i="1" smtClean="0">
                            <a:latin typeface="Cambria Math" panose="02040503050406030204" pitchFamily="18" charset="0"/>
                            <a:ea typeface="Karla" charset="0"/>
                            <a:cs typeface="Karla" charset="0"/>
                          </a:rPr>
                        </m:ctrlPr>
                      </m:sSubPr>
                      <m:e>
                        <m:acc>
                          <m:accPr>
                            <m:chr m:val="̂"/>
                            <m:ctrlPr>
                              <a:rPr lang="en-US" sz="2400" b="0" i="1" smtClean="0">
                                <a:latin typeface="Cambria Math" panose="02040503050406030204" pitchFamily="18" charset="0"/>
                                <a:ea typeface="Karla" charset="0"/>
                                <a:cs typeface="Karla" charset="0"/>
                              </a:rPr>
                            </m:ctrlPr>
                          </m:accPr>
                          <m:e>
                            <m:r>
                              <a:rPr lang="en-US" sz="2400" b="0" i="1" smtClean="0">
                                <a:latin typeface="Cambria Math" charset="0"/>
                                <a:ea typeface="Karla" charset="0"/>
                                <a:cs typeface="Karla" charset="0"/>
                              </a:rPr>
                              <m:t>𝑦</m:t>
                            </m:r>
                          </m:e>
                        </m:acc>
                      </m:e>
                      <m:sub>
                        <m:r>
                          <a:rPr lang="en-US" sz="2400" b="0" i="1" smtClean="0">
                            <a:latin typeface="Cambria Math" charset="0"/>
                            <a:ea typeface="Karla" charset="0"/>
                            <a:cs typeface="Karla" charset="0"/>
                          </a:rPr>
                          <m:t>𝑖</m:t>
                        </m:r>
                      </m:sub>
                    </m:sSub>
                    <m:r>
                      <a:rPr lang="en-US" sz="2400" b="0" i="0" smtClean="0">
                        <a:latin typeface="Cambria Math" charset="0"/>
                        <a:ea typeface="Karla" charset="0"/>
                        <a:cs typeface="Karla" charset="0"/>
                      </a:rPr>
                      <m:t> </m:t>
                    </m:r>
                  </m:oMath>
                </a14:m>
                <a:r>
                  <a:rPr lang="en-US" sz="2400" dirty="0">
                    <a:latin typeface="Karla" charset="0"/>
                    <a:ea typeface="Karla" charset="0"/>
                    <a:cs typeface="Karla" charset="0"/>
                  </a:rPr>
                  <a:t>and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Karla" charset="0"/>
                            <a:cs typeface="Karla" charset="0"/>
                          </a:rPr>
                          <m:t>𝜖</m:t>
                        </m:r>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m:t>
                    </m:r>
                    <m:sSub>
                      <m:sSubPr>
                        <m:ctrlPr>
                          <a:rPr lang="en-US" sz="2400" i="1">
                            <a:latin typeface="Cambria Math" panose="02040503050406030204" pitchFamily="18" charset="0"/>
                            <a:ea typeface="Karla" charset="0"/>
                            <a:cs typeface="Karla" charset="0"/>
                          </a:rPr>
                        </m:ctrlPr>
                      </m:sSubPr>
                      <m:e>
                        <m:r>
                          <a:rPr lang="en-US" sz="2400" i="1">
                            <a:latin typeface="Cambria Math" charset="0"/>
                            <a:ea typeface="Karla" charset="0"/>
                            <a:cs typeface="Karla" charset="0"/>
                          </a:rPr>
                          <m:t>𝑦</m:t>
                        </m:r>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m:t>
                    </m:r>
                    <m:sSub>
                      <m:sSubPr>
                        <m:ctrlPr>
                          <a:rPr lang="en-US" sz="2400" i="1">
                            <a:latin typeface="Cambria Math" panose="02040503050406030204" pitchFamily="18" charset="0"/>
                            <a:ea typeface="Karla" charset="0"/>
                            <a:cs typeface="Karla" charset="0"/>
                          </a:rPr>
                        </m:ctrlPr>
                      </m:sSubPr>
                      <m:e>
                        <m:acc>
                          <m:accPr>
                            <m:chr m:val="̂"/>
                            <m:ctrlPr>
                              <a:rPr lang="en-US" sz="2400" i="1">
                                <a:latin typeface="Cambria Math" panose="02040503050406030204" pitchFamily="18" charset="0"/>
                                <a:ea typeface="Karla" charset="0"/>
                                <a:cs typeface="Karla" charset="0"/>
                              </a:rPr>
                            </m:ctrlPr>
                          </m:accPr>
                          <m:e>
                            <m:r>
                              <a:rPr lang="en-US" sz="2400" i="1">
                                <a:latin typeface="Cambria Math" charset="0"/>
                                <a:ea typeface="Karla" charset="0"/>
                                <a:cs typeface="Karla" charset="0"/>
                              </a:rPr>
                              <m:t>𝑦</m:t>
                            </m:r>
                          </m:e>
                        </m:acc>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 </m:t>
                    </m:r>
                  </m:oMath>
                </a14:m>
                <a:r>
                  <a:rPr lang="en-US" sz="2400" dirty="0">
                    <a:latin typeface="Karla" charset="0"/>
                    <a:ea typeface="Karla" charset="0"/>
                    <a:cs typeface="Karla" charset="0"/>
                  </a:rPr>
                  <a:t> are uncorrelated, for </a:t>
                </a:r>
                <a14:m>
                  <m:oMath xmlns:m="http://schemas.openxmlformats.org/officeDocument/2006/math">
                    <m:r>
                      <a:rPr lang="en-US" sz="2400" b="0" i="1" smtClean="0">
                        <a:latin typeface="Cambria Math" charset="0"/>
                        <a:ea typeface="Karla" charset="0"/>
                        <a:cs typeface="Karla" charset="0"/>
                      </a:rPr>
                      <m:t>𝑖</m:t>
                    </m:r>
                    <m:r>
                      <a:rPr lang="en-US" sz="2400" b="0" i="1" smtClean="0">
                        <a:latin typeface="Cambria Math" charset="0"/>
                        <a:ea typeface="Karla" charset="0"/>
                        <a:cs typeface="Karla" charset="0"/>
                      </a:rPr>
                      <m:t>≠</m:t>
                    </m:r>
                    <m:r>
                      <a:rPr lang="en-US" sz="2400" b="0" i="1" smtClean="0">
                        <a:latin typeface="Cambria Math" charset="0"/>
                        <a:ea typeface="Karla" charset="0"/>
                        <a:cs typeface="Karla" charset="0"/>
                      </a:rPr>
                      <m:t>𝑗</m:t>
                    </m:r>
                  </m:oMath>
                </a14:m>
                <a:r>
                  <a:rPr lang="en-US" sz="2400" dirty="0">
                    <a:latin typeface="Karla" charset="0"/>
                    <a:ea typeface="Karla" charset="0"/>
                    <a:cs typeface="Karla" charset="0"/>
                  </a:rPr>
                  <a:t> ,</a:t>
                </a:r>
              </a:p>
              <a:p>
                <a:pPr marL="582613" indent="-233363">
                  <a:spcAft>
                    <a:spcPts val="1200"/>
                  </a:spcAft>
                  <a:buFont typeface="Arial" charset="0"/>
                  <a:buChar char="•"/>
                </a:pPr>
                <a:r>
                  <a:rPr lang="en-US" sz="2400" dirty="0">
                    <a:latin typeface="Karla" charset="0"/>
                    <a:ea typeface="Karla" charset="0"/>
                    <a:cs typeface="Karla" charset="0"/>
                  </a:rPr>
                  <a:t>each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Karla" charset="0"/>
                            <a:cs typeface="Karla" charset="0"/>
                          </a:rPr>
                          <m:t>𝜖</m:t>
                        </m:r>
                      </m:e>
                      <m:sub>
                        <m:r>
                          <a:rPr lang="en-US" sz="2400" i="1">
                            <a:latin typeface="Cambria Math" charset="0"/>
                            <a:ea typeface="Karla" charset="0"/>
                            <a:cs typeface="Karla" charset="0"/>
                          </a:rPr>
                          <m:t>𝑖</m:t>
                        </m:r>
                      </m:sub>
                    </m:sSub>
                  </m:oMath>
                </a14:m>
                <a:r>
                  <a:rPr lang="en-US" sz="2400" dirty="0">
                    <a:latin typeface="Karla" charset="0"/>
                    <a:ea typeface="Karla" charset="0"/>
                    <a:cs typeface="Karla" charset="0"/>
                  </a:rPr>
                  <a:t> has a mean 0 and variance </a:t>
                </a:r>
                <a14:m>
                  <m:oMath xmlns:m="http://schemas.openxmlformats.org/officeDocument/2006/math">
                    <m:sSubSup>
                      <m:sSubSupPr>
                        <m:ctrlPr>
                          <a:rPr lang="en-US" sz="2400" b="0" i="1" smtClean="0">
                            <a:latin typeface="Cambria Math" panose="02040503050406030204" pitchFamily="18" charset="0"/>
                            <a:ea typeface="Karla" charset="0"/>
                            <a:cs typeface="Karla" charset="0"/>
                          </a:rPr>
                        </m:ctrlPr>
                      </m:sSubSupPr>
                      <m:e>
                        <m:r>
                          <a:rPr lang="en-US" sz="2400" i="1" smtClean="0">
                            <a:latin typeface="Cambria Math" charset="0"/>
                            <a:ea typeface="Karla" charset="0"/>
                            <a:cs typeface="Karla" charset="0"/>
                          </a:rPr>
                          <m:t>𝜎</m:t>
                        </m:r>
                      </m:e>
                      <m:sub>
                        <m:r>
                          <a:rPr lang="en-US" sz="2400" b="0" i="1" smtClean="0">
                            <a:latin typeface="Cambria Math" charset="0"/>
                            <a:ea typeface="Karla" charset="0"/>
                            <a:cs typeface="Karla" charset="0"/>
                          </a:rPr>
                          <m:t>𝜖</m:t>
                        </m:r>
                      </m:sub>
                      <m:sup>
                        <m:r>
                          <a:rPr lang="en-US" sz="2400" b="0" i="1" smtClean="0">
                            <a:latin typeface="Cambria Math" charset="0"/>
                            <a:ea typeface="Karla" charset="0"/>
                            <a:cs typeface="Karla" charset="0"/>
                          </a:rPr>
                          <m:t>2</m:t>
                        </m:r>
                      </m:sup>
                    </m:sSubSup>
                  </m:oMath>
                </a14:m>
                <a:r>
                  <a:rPr lang="en-US" sz="2400" dirty="0">
                    <a:latin typeface="Karla" charset="0"/>
                    <a:ea typeface="Karla" charset="0"/>
                    <a:cs typeface="Karla" charset="0"/>
                  </a:rPr>
                  <a:t>,</a:t>
                </a:r>
              </a:p>
              <a:p>
                <a:r>
                  <a:rPr lang="en-US" sz="2400" dirty="0">
                    <a:latin typeface="Karla" charset="0"/>
                    <a:ea typeface="Karla" charset="0"/>
                    <a:cs typeface="Karla" charset="0"/>
                  </a:rPr>
                  <a:t>then, we can empirically estimate </a:t>
                </a:r>
                <a14:m>
                  <m:oMath xmlns:m="http://schemas.openxmlformats.org/officeDocument/2006/math">
                    <m:sSup>
                      <m:sSupPr>
                        <m:ctrlPr>
                          <a:rPr lang="en-US" sz="2400" i="1">
                            <a:latin typeface="Cambria Math" panose="02040503050406030204" pitchFamily="18" charset="0"/>
                            <a:ea typeface="Karla" charset="0"/>
                            <a:cs typeface="Karla" charset="0"/>
                          </a:rPr>
                        </m:ctrlPr>
                      </m:sSupPr>
                      <m:e>
                        <m:r>
                          <a:rPr lang="en-US" sz="2400" i="1">
                            <a:latin typeface="Cambria Math" charset="0"/>
                            <a:ea typeface="Karla" charset="0"/>
                            <a:cs typeface="Karla" charset="0"/>
                          </a:rPr>
                          <m:t>𝜎</m:t>
                        </m:r>
                      </m:e>
                      <m:sup>
                        <m:r>
                          <a:rPr lang="en-US" sz="2400" i="1">
                            <a:latin typeface="Cambria Math" charset="0"/>
                            <a:ea typeface="Karla" charset="0"/>
                            <a:cs typeface="Karla" charset="0"/>
                          </a:rPr>
                          <m:t>2</m:t>
                        </m:r>
                      </m:sup>
                    </m:sSup>
                  </m:oMath>
                </a14:m>
                <a:r>
                  <a:rPr lang="en-US" sz="2400" dirty="0">
                    <a:latin typeface="Karla" charset="0"/>
                    <a:ea typeface="Karla" charset="0"/>
                    <a:cs typeface="Karla" charset="0"/>
                  </a:rPr>
                  <a:t>, from the data and our regression line: </a:t>
                </a:r>
              </a:p>
              <a:p>
                <a:pPr>
                  <a:spcAft>
                    <a:spcPts val="1200"/>
                  </a:spcAft>
                </a:pPr>
                <a:endParaRPr lang="en-US" sz="2400" dirty="0">
                  <a:latin typeface="Karla" charset="0"/>
                  <a:ea typeface="Karla" charset="0"/>
                  <a:cs typeface="Karla" charset="0"/>
                </a:endParaRPr>
              </a:p>
              <a:p>
                <a:pPr>
                  <a:spcAft>
                    <a:spcPts val="1200"/>
                  </a:spcAft>
                </a:pPr>
                <a:endParaRPr lang="en-US" sz="2400" dirty="0">
                  <a:latin typeface="Karla" charset="0"/>
                  <a:ea typeface="Karla" charset="0"/>
                  <a:cs typeface="Karla" charset="0"/>
                </a:endParaRPr>
              </a:p>
              <a:p>
                <a:pPr>
                  <a:spcAft>
                    <a:spcPts val="1200"/>
                  </a:spcAft>
                </a:pPr>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25728" y="1199202"/>
                <a:ext cx="11106037" cy="2111143"/>
              </a:xfrm>
              <a:blipFill rotWithShape="0">
                <a:blip r:embed="rId2"/>
                <a:stretch>
                  <a:fillRect l="-823" t="-2312" b="-141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1194486" y="5272936"/>
                <a:ext cx="9815384" cy="1138773"/>
              </a:xfrm>
              <a:prstGeom prst="rect">
                <a:avLst/>
              </a:prstGeom>
            </p:spPr>
            <p:txBody>
              <a:bodyPr wrap="square">
                <a:spAutoFit/>
              </a:bodyPr>
              <a:lstStyle/>
              <a:p>
                <a:pPr>
                  <a:spcAft>
                    <a:spcPts val="1200"/>
                  </a:spcAft>
                </a:pPr>
                <a:r>
                  <a:rPr lang="en-US" sz="2400" dirty="0">
                    <a:solidFill>
                      <a:schemeClr val="tx1">
                        <a:lumMod val="75000"/>
                        <a:lumOff val="25000"/>
                      </a:schemeClr>
                    </a:solidFill>
                    <a:latin typeface="Karla" charset="0"/>
                    <a:ea typeface="Karla" charset="0"/>
                    <a:cs typeface="Karla" charset="0"/>
                  </a:rPr>
                  <a:t>Remember:</a:t>
                </a:r>
              </a:p>
              <a:p>
                <a:pPr>
                  <a:spcAft>
                    <a:spcPts val="1200"/>
                  </a:spcAft>
                </a:pPr>
                <a14:m>
                  <m:oMathPara xmlns:m="http://schemas.openxmlformats.org/officeDocument/2006/math">
                    <m:oMathParaPr>
                      <m:jc m:val="centerGroup"/>
                    </m:oMathParaPr>
                    <m:oMath xmlns:m="http://schemas.openxmlformats.org/officeDocument/2006/math">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r>
                            <a:rPr lang="en-US" sz="2400" i="1">
                              <a:solidFill>
                                <a:schemeClr val="tx1">
                                  <a:lumMod val="75000"/>
                                  <a:lumOff val="25000"/>
                                </a:schemeClr>
                              </a:solidFill>
                              <a:latin typeface="Cambria Math" charset="0"/>
                              <a:ea typeface="Karla" charset="0"/>
                              <a:cs typeface="Karla" charset="0"/>
                            </a:rPr>
                            <m:t>𝑦</m:t>
                          </m:r>
                        </m:e>
                        <m:sub>
                          <m:r>
                            <a:rPr lang="en-US" sz="2400" i="1">
                              <a:solidFill>
                                <a:schemeClr val="tx1">
                                  <a:lumMod val="75000"/>
                                  <a:lumOff val="25000"/>
                                </a:schemeClr>
                              </a:solidFill>
                              <a:latin typeface="Cambria Math" charset="0"/>
                              <a:ea typeface="Karla" charset="0"/>
                              <a:cs typeface="Karla" charset="0"/>
                            </a:rPr>
                            <m:t>𝑖</m:t>
                          </m:r>
                        </m:sub>
                      </m:sSub>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panose="02040503050406030204" pitchFamily="18" charset="0"/>
                              <a:ea typeface="Karla" charset="0"/>
                              <a:cs typeface="Karla" charset="0"/>
                            </a:rPr>
                          </m:ctrlPr>
                        </m:dPr>
                        <m:e>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r>
                                <a:rPr lang="en-US" sz="2400" i="1">
                                  <a:solidFill>
                                    <a:schemeClr val="tx1">
                                      <a:lumMod val="75000"/>
                                      <a:lumOff val="25000"/>
                                    </a:schemeClr>
                                  </a:solidFill>
                                  <a:latin typeface="Cambria Math" charset="0"/>
                                  <a:ea typeface="Karla" charset="0"/>
                                  <a:cs typeface="Karla" charset="0"/>
                                </a:rPr>
                                <m:t>𝑥</m:t>
                              </m:r>
                            </m:e>
                            <m:sub>
                              <m:r>
                                <a:rPr lang="en-US" sz="2400" i="1">
                                  <a:solidFill>
                                    <a:schemeClr val="tx1">
                                      <a:lumMod val="75000"/>
                                      <a:lumOff val="25000"/>
                                    </a:schemeClr>
                                  </a:solidFill>
                                  <a:latin typeface="Cambria Math" charset="0"/>
                                  <a:ea typeface="Karla" charset="0"/>
                                  <a:cs typeface="Karla" charset="0"/>
                                </a:rPr>
                                <m:t>𝑖</m:t>
                              </m:r>
                            </m:sub>
                          </m:sSub>
                        </m:e>
                      </m:d>
                      <m:r>
                        <a:rPr lang="en-US" sz="2400" i="1">
                          <a:solidFill>
                            <a:schemeClr val="tx1">
                              <a:lumMod val="75000"/>
                              <a:lumOff val="25000"/>
                            </a:schemeClr>
                          </a:solidFill>
                          <a:latin typeface="Cambria Math" charset="0"/>
                          <a:ea typeface="Karla" charset="0"/>
                          <a:cs typeface="Karla" charset="0"/>
                        </a:rPr>
                        <m:t>+</m:t>
                      </m:r>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r>
                            <a:rPr lang="en-US" sz="2400" i="1">
                              <a:solidFill>
                                <a:schemeClr val="tx1">
                                  <a:lumMod val="75000"/>
                                  <a:lumOff val="25000"/>
                                </a:schemeClr>
                              </a:solidFill>
                              <a:latin typeface="Cambria Math" charset="0"/>
                              <a:ea typeface="Karla" charset="0"/>
                              <a:cs typeface="Karla" charset="0"/>
                            </a:rPr>
                            <m:t>𝜖</m:t>
                          </m:r>
                        </m:e>
                        <m:sub>
                          <m:r>
                            <a:rPr lang="en-US" sz="2400" i="1">
                              <a:solidFill>
                                <a:schemeClr val="tx1">
                                  <a:lumMod val="75000"/>
                                  <a:lumOff val="25000"/>
                                </a:schemeClr>
                              </a:solidFill>
                              <a:latin typeface="Cambria Math" charset="0"/>
                              <a:ea typeface="Karla" charset="0"/>
                              <a:cs typeface="Karla" charset="0"/>
                            </a:rPr>
                            <m:t>𝑖</m:t>
                          </m:r>
                        </m:sub>
                      </m:sSub>
                      <m:r>
                        <a:rPr lang="en-US" sz="2400" i="1">
                          <a:solidFill>
                            <a:schemeClr val="tx1">
                              <a:lumMod val="75000"/>
                              <a:lumOff val="25000"/>
                            </a:schemeClr>
                          </a:solidFill>
                          <a:latin typeface="Cambria Math" charset="0"/>
                          <a:ea typeface="Cambria Math" charset="0"/>
                          <a:cs typeface="Cambria Math" charset="0"/>
                        </a:rPr>
                        <m:t>⟹</m:t>
                      </m:r>
                      <m:sSub>
                        <m:sSubPr>
                          <m:ctrlPr>
                            <a:rPr lang="en-US" sz="2400" i="1">
                              <a:solidFill>
                                <a:schemeClr val="tx1">
                                  <a:lumMod val="75000"/>
                                  <a:lumOff val="25000"/>
                                </a:schemeClr>
                              </a:solidFill>
                              <a:latin typeface="Cambria Math" panose="02040503050406030204" pitchFamily="18"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𝜖</m:t>
                          </m:r>
                        </m:e>
                        <m:sub>
                          <m:r>
                            <a:rPr lang="en-US" sz="2400" i="1">
                              <a:solidFill>
                                <a:schemeClr val="tx1">
                                  <a:lumMod val="75000"/>
                                  <a:lumOff val="25000"/>
                                </a:schemeClr>
                              </a:solidFill>
                              <a:latin typeface="Cambria Math" charset="0"/>
                              <a:ea typeface="Cambria Math" charset="0"/>
                              <a:cs typeface="Cambria Math" charset="0"/>
                            </a:rPr>
                            <m:t>𝑖</m:t>
                          </m:r>
                        </m:sub>
                      </m:sSub>
                      <m:r>
                        <a:rPr lang="en-US" sz="2400" i="1">
                          <a:solidFill>
                            <a:schemeClr val="tx1">
                              <a:lumMod val="75000"/>
                              <a:lumOff val="25000"/>
                            </a:schemeClr>
                          </a:solidFill>
                          <a:latin typeface="Cambria Math" charset="0"/>
                          <a:ea typeface="Cambria Math" charset="0"/>
                          <a:cs typeface="Cambria Math" charset="0"/>
                        </a:rPr>
                        <m:t>=</m:t>
                      </m:r>
                      <m:sSub>
                        <m:sSubPr>
                          <m:ctrlPr>
                            <a:rPr lang="en-US" sz="2400" i="1">
                              <a:solidFill>
                                <a:schemeClr val="tx1">
                                  <a:lumMod val="75000"/>
                                  <a:lumOff val="25000"/>
                                </a:schemeClr>
                              </a:solidFill>
                              <a:latin typeface="Cambria Math" panose="02040503050406030204" pitchFamily="18"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𝑦</m:t>
                          </m:r>
                        </m:e>
                        <m:sub>
                          <m:r>
                            <a:rPr lang="en-US" sz="2400" i="1">
                              <a:solidFill>
                                <a:schemeClr val="tx1">
                                  <a:lumMod val="75000"/>
                                  <a:lumOff val="25000"/>
                                </a:schemeClr>
                              </a:solidFill>
                              <a:latin typeface="Cambria Math" charset="0"/>
                              <a:ea typeface="Cambria Math" charset="0"/>
                              <a:cs typeface="Cambria Math" charset="0"/>
                            </a:rPr>
                            <m:t>𝑖</m:t>
                          </m:r>
                        </m:sub>
                      </m:sSub>
                      <m:r>
                        <a:rPr lang="en-US" sz="2400" i="1">
                          <a:solidFill>
                            <a:schemeClr val="tx1">
                              <a:lumMod val="75000"/>
                              <a:lumOff val="25000"/>
                            </a:schemeClr>
                          </a:solidFill>
                          <a:latin typeface="Cambria Math" charset="0"/>
                          <a:ea typeface="Cambria Math" charset="0"/>
                          <a:cs typeface="Cambria Math" charset="0"/>
                        </a:rPr>
                        <m:t>−</m:t>
                      </m:r>
                      <m:r>
                        <a:rPr lang="en-US" sz="2400" i="1">
                          <a:solidFill>
                            <a:schemeClr val="tx1">
                              <a:lumMod val="75000"/>
                              <a:lumOff val="25000"/>
                            </a:schemeClr>
                          </a:solidFill>
                          <a:latin typeface="Cambria Math" charset="0"/>
                          <a:ea typeface="Cambria Math" charset="0"/>
                          <a:cs typeface="Cambria Math" charset="0"/>
                        </a:rPr>
                        <m:t>𝑓</m:t>
                      </m:r>
                      <m:r>
                        <a:rPr lang="en-US" sz="2400" i="1">
                          <a:solidFill>
                            <a:schemeClr val="tx1">
                              <a:lumMod val="75000"/>
                              <a:lumOff val="25000"/>
                            </a:schemeClr>
                          </a:solidFill>
                          <a:latin typeface="Cambria Math" charset="0"/>
                          <a:ea typeface="Cambria Math" charset="0"/>
                          <a:cs typeface="Cambria Math" charset="0"/>
                        </a:rPr>
                        <m:t>(</m:t>
                      </m:r>
                      <m:sSub>
                        <m:sSubPr>
                          <m:ctrlPr>
                            <a:rPr lang="en-US" sz="2400" i="1">
                              <a:solidFill>
                                <a:schemeClr val="tx1">
                                  <a:lumMod val="75000"/>
                                  <a:lumOff val="25000"/>
                                </a:schemeClr>
                              </a:solidFill>
                              <a:latin typeface="Cambria Math" panose="02040503050406030204" pitchFamily="18"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i="1">
                              <a:solidFill>
                                <a:schemeClr val="tx1">
                                  <a:lumMod val="75000"/>
                                  <a:lumOff val="25000"/>
                                </a:schemeClr>
                              </a:solidFill>
                              <a:latin typeface="Cambria Math" charset="0"/>
                              <a:ea typeface="Cambria Math" charset="0"/>
                              <a:cs typeface="Cambria Math" charset="0"/>
                            </a:rPr>
                            <m:t>𝑖</m:t>
                          </m:r>
                        </m:sub>
                      </m:sSub>
                      <m:r>
                        <a:rPr lang="en-US" sz="2400" i="1">
                          <a:solidFill>
                            <a:schemeClr val="tx1">
                              <a:lumMod val="75000"/>
                              <a:lumOff val="25000"/>
                            </a:schemeClr>
                          </a:solidFill>
                          <a:latin typeface="Cambria Math" charset="0"/>
                          <a:ea typeface="Cambria Math" charset="0"/>
                          <a:cs typeface="Cambria Math" charset="0"/>
                        </a:rPr>
                        <m:t>)</m:t>
                      </m:r>
                    </m:oMath>
                  </m:oMathPara>
                </a14:m>
                <a:endParaRPr lang="en-US" sz="2400" dirty="0">
                  <a:solidFill>
                    <a:schemeClr val="tx1">
                      <a:lumMod val="75000"/>
                      <a:lumOff val="25000"/>
                    </a:schemeClr>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1194486" y="5272936"/>
                <a:ext cx="9815384" cy="1138773"/>
              </a:xfrm>
              <a:prstGeom prst="rect">
                <a:avLst/>
              </a:prstGeom>
              <a:blipFill rotWithShape="0">
                <a:blip r:embed="rId4"/>
                <a:stretch>
                  <a:fillRect l="-994" t="-42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0FFB0046-CBE4-BB4B-BA27-A252F6032749}"/>
                  </a:ext>
                </a:extLst>
              </p:cNvPr>
              <p:cNvSpPr/>
              <p:nvPr/>
            </p:nvSpPr>
            <p:spPr>
              <a:xfrm>
                <a:off x="5110778" y="3963634"/>
                <a:ext cx="2782941" cy="969176"/>
              </a:xfrm>
              <a:prstGeom prst="rect">
                <a:avLst/>
              </a:prstGeom>
              <a:solidFill>
                <a:schemeClr val="bg2">
                  <a:lumMod val="90000"/>
                </a:schemeClr>
              </a:solidFill>
              <a:ln>
                <a:solidFill>
                  <a:srgbClr val="C00000"/>
                </a:solidFill>
              </a:ln>
            </p:spPr>
            <p:txBody>
              <a:bodyPr wrap="none">
                <a:spAutoFit/>
              </a:bodyPr>
              <a:lstStyle/>
              <a:p>
                <a:r>
                  <a:rPr lang="en-US" sz="2800" dirty="0">
                    <a:latin typeface="Cambria Math" charset="0"/>
                  </a:rPr>
                  <a:t> </a:t>
                </a:r>
                <a14:m>
                  <m:oMath xmlns:m="http://schemas.openxmlformats.org/officeDocument/2006/math">
                    <m:sSup>
                      <m:sSupPr>
                        <m:ctrlPr>
                          <a:rPr lang="en-US" sz="2800" i="1" smtClean="0">
                            <a:solidFill>
                              <a:schemeClr val="tx1">
                                <a:lumMod val="75000"/>
                                <a:lumOff val="25000"/>
                              </a:schemeClr>
                            </a:solidFill>
                            <a:latin typeface="Cambria Math" panose="02040503050406030204" pitchFamily="18" charset="0"/>
                          </a:rPr>
                        </m:ctrlPr>
                      </m:sSupPr>
                      <m:e>
                        <m:acc>
                          <m:accPr>
                            <m:chr m:val="̂"/>
                            <m:ctrlPr>
                              <a:rPr lang="en-US" sz="2800" i="1" dirty="0">
                                <a:solidFill>
                                  <a:schemeClr val="tx1">
                                    <a:lumMod val="75000"/>
                                    <a:lumOff val="25000"/>
                                  </a:schemeClr>
                                </a:solidFill>
                                <a:latin typeface="Cambria Math" panose="02040503050406030204" pitchFamily="18" charset="0"/>
                              </a:rPr>
                            </m:ctrlPr>
                          </m:accPr>
                          <m:e>
                            <m:r>
                              <a:rPr lang="en-US" sz="2800" i="1">
                                <a:solidFill>
                                  <a:schemeClr val="tx1">
                                    <a:lumMod val="75000"/>
                                    <a:lumOff val="25000"/>
                                  </a:schemeClr>
                                </a:solidFill>
                                <a:latin typeface="Cambria Math" panose="02040503050406030204" pitchFamily="18" charset="0"/>
                              </a:rPr>
                              <m:t>𝜎</m:t>
                            </m:r>
                          </m:e>
                        </m:acc>
                      </m:e>
                      <m:sup>
                        <m:r>
                          <a:rPr lang="en-US" sz="2800" i="1">
                            <a:solidFill>
                              <a:schemeClr val="tx1">
                                <a:lumMod val="75000"/>
                                <a:lumOff val="25000"/>
                              </a:schemeClr>
                            </a:solidFill>
                            <a:latin typeface="Cambria Math" panose="02040503050406030204" pitchFamily="18" charset="0"/>
                          </a:rPr>
                          <m:t>2</m:t>
                        </m:r>
                      </m:sup>
                    </m:sSup>
                    <m:r>
                      <a:rPr lang="en-US" sz="2800" i="1">
                        <a:solidFill>
                          <a:schemeClr val="tx1">
                            <a:lumMod val="75000"/>
                            <a:lumOff val="25000"/>
                          </a:schemeClr>
                        </a:solidFill>
                        <a:latin typeface="Cambria Math" panose="02040503050406030204" pitchFamily="18" charset="0"/>
                      </a:rPr>
                      <m:t>=</m:t>
                    </m:r>
                    <m:rad>
                      <m:radPr>
                        <m:degHide m:val="on"/>
                        <m:ctrlPr>
                          <a:rPr lang="en-US" sz="2800" i="1">
                            <a:solidFill>
                              <a:schemeClr val="tx1">
                                <a:lumMod val="75000"/>
                                <a:lumOff val="25000"/>
                              </a:schemeClr>
                            </a:solidFill>
                            <a:latin typeface="Cambria Math" panose="02040503050406030204" pitchFamily="18" charset="0"/>
                          </a:rPr>
                        </m:ctrlPr>
                      </m:radPr>
                      <m:deg/>
                      <m:e>
                        <m:f>
                          <m:fPr>
                            <m:ctrlPr>
                              <a:rPr lang="en-US" sz="2800" i="1">
                                <a:solidFill>
                                  <a:schemeClr val="tx1">
                                    <a:lumMod val="75000"/>
                                    <a:lumOff val="25000"/>
                                  </a:schemeClr>
                                </a:solidFill>
                                <a:latin typeface="Cambria Math" panose="02040503050406030204" pitchFamily="18" charset="0"/>
                              </a:rPr>
                            </m:ctrlPr>
                          </m:fPr>
                          <m:num>
                            <m:nary>
                              <m:naryPr>
                                <m:chr m:val="∑"/>
                                <m:subHide m:val="on"/>
                                <m:supHide m:val="on"/>
                                <m:ctrlPr>
                                  <a:rPr lang="en-US" sz="2800" i="1">
                                    <a:solidFill>
                                      <a:schemeClr val="tx1">
                                        <a:lumMod val="75000"/>
                                        <a:lumOff val="25000"/>
                                      </a:schemeClr>
                                    </a:solidFill>
                                    <a:latin typeface="Cambria Math" panose="02040503050406030204" pitchFamily="18" charset="0"/>
                                  </a:rPr>
                                </m:ctrlPr>
                              </m:naryPr>
                              <m:sub/>
                              <m:sup/>
                              <m:e>
                                <m:sSup>
                                  <m:sSupPr>
                                    <m:ctrlPr>
                                      <a:rPr lang="en-US" sz="2800" i="1">
                                        <a:solidFill>
                                          <a:schemeClr val="tx1">
                                            <a:lumMod val="75000"/>
                                            <a:lumOff val="25000"/>
                                          </a:schemeClr>
                                        </a:solidFill>
                                        <a:latin typeface="Cambria Math" panose="02040503050406030204" pitchFamily="18" charset="0"/>
                                      </a:rPr>
                                    </m:ctrlPr>
                                  </m:sSupPr>
                                  <m:e>
                                    <m:d>
                                      <m:dPr>
                                        <m:ctrlPr>
                                          <a:rPr lang="en-US" sz="2800" i="1">
                                            <a:solidFill>
                                              <a:schemeClr val="tx1">
                                                <a:lumMod val="75000"/>
                                                <a:lumOff val="25000"/>
                                              </a:schemeClr>
                                            </a:solidFill>
                                            <a:latin typeface="Cambria Math" panose="02040503050406030204" pitchFamily="18" charset="0"/>
                                          </a:rPr>
                                        </m:ctrlPr>
                                      </m:dPr>
                                      <m:e>
                                        <m:sSub>
                                          <m:sSubPr>
                                            <m:ctrlPr>
                                              <a:rPr lang="en-US" sz="2800" i="1">
                                                <a:solidFill>
                                                  <a:schemeClr val="tx1">
                                                    <a:lumMod val="75000"/>
                                                    <a:lumOff val="25000"/>
                                                  </a:schemeClr>
                                                </a:solidFill>
                                                <a:latin typeface="Cambria Math" panose="02040503050406030204" pitchFamily="18" charset="0"/>
                                              </a:rPr>
                                            </m:ctrlPr>
                                          </m:sSubPr>
                                          <m:e>
                                            <m:r>
                                              <a:rPr lang="en-US" sz="2800" i="1">
                                                <a:solidFill>
                                                  <a:schemeClr val="tx1">
                                                    <a:lumMod val="75000"/>
                                                    <a:lumOff val="25000"/>
                                                  </a:schemeClr>
                                                </a:solidFill>
                                                <a:latin typeface="Cambria Math" panose="02040503050406030204" pitchFamily="18" charset="0"/>
                                              </a:rPr>
                                              <m:t>𝑦</m:t>
                                            </m:r>
                                          </m:e>
                                          <m:sub>
                                            <m:r>
                                              <a:rPr lang="en-US" sz="2800" i="1">
                                                <a:solidFill>
                                                  <a:schemeClr val="tx1">
                                                    <a:lumMod val="75000"/>
                                                    <a:lumOff val="25000"/>
                                                  </a:schemeClr>
                                                </a:solidFill>
                                                <a:latin typeface="Cambria Math" panose="02040503050406030204" pitchFamily="18" charset="0"/>
                                              </a:rPr>
                                              <m:t>𝑖</m:t>
                                            </m:r>
                                          </m:sub>
                                        </m:sSub>
                                        <m:r>
                                          <a:rPr lang="en-US" sz="2800" i="1">
                                            <a:solidFill>
                                              <a:schemeClr val="tx1">
                                                <a:lumMod val="75000"/>
                                                <a:lumOff val="25000"/>
                                              </a:schemeClr>
                                            </a:solidFill>
                                            <a:latin typeface="Cambria Math" panose="02040503050406030204" pitchFamily="18" charset="0"/>
                                          </a:rPr>
                                          <m:t>−</m:t>
                                        </m:r>
                                        <m:sSub>
                                          <m:sSubPr>
                                            <m:ctrlPr>
                                              <a:rPr lang="en-US" sz="2800" i="1">
                                                <a:solidFill>
                                                  <a:schemeClr val="tx1">
                                                    <a:lumMod val="75000"/>
                                                    <a:lumOff val="25000"/>
                                                  </a:schemeClr>
                                                </a:solidFill>
                                                <a:latin typeface="Cambria Math" panose="02040503050406030204" pitchFamily="18" charset="0"/>
                                              </a:rPr>
                                            </m:ctrlPr>
                                          </m:sSubPr>
                                          <m:e>
                                            <m:acc>
                                              <m:accPr>
                                                <m:chr m:val="̂"/>
                                                <m:ctrlPr>
                                                  <a:rPr lang="en-US" sz="2800" i="1">
                                                    <a:solidFill>
                                                      <a:schemeClr val="tx1">
                                                        <a:lumMod val="75000"/>
                                                        <a:lumOff val="25000"/>
                                                      </a:schemeClr>
                                                    </a:solidFill>
                                                    <a:latin typeface="Cambria Math" panose="02040503050406030204" pitchFamily="18" charset="0"/>
                                                  </a:rPr>
                                                </m:ctrlPr>
                                              </m:accPr>
                                              <m:e>
                                                <m:r>
                                                  <a:rPr lang="en-US" sz="2800" i="1">
                                                    <a:solidFill>
                                                      <a:schemeClr val="tx1">
                                                        <a:lumMod val="75000"/>
                                                        <a:lumOff val="25000"/>
                                                      </a:schemeClr>
                                                    </a:solidFill>
                                                    <a:latin typeface="Cambria Math" panose="02040503050406030204" pitchFamily="18" charset="0"/>
                                                  </a:rPr>
                                                  <m:t>𝑦</m:t>
                                                </m:r>
                                              </m:e>
                                            </m:acc>
                                          </m:e>
                                          <m:sub>
                                            <m:r>
                                              <a:rPr lang="en-US" sz="2800" i="1">
                                                <a:solidFill>
                                                  <a:schemeClr val="tx1">
                                                    <a:lumMod val="75000"/>
                                                    <a:lumOff val="25000"/>
                                                  </a:schemeClr>
                                                </a:solidFill>
                                                <a:latin typeface="Cambria Math" panose="02040503050406030204" pitchFamily="18" charset="0"/>
                                              </a:rPr>
                                              <m:t>𝑖</m:t>
                                            </m:r>
                                          </m:sub>
                                        </m:sSub>
                                      </m:e>
                                    </m:d>
                                  </m:e>
                                  <m:sup>
                                    <m:r>
                                      <a:rPr lang="en-US" sz="2800" i="1">
                                        <a:solidFill>
                                          <a:schemeClr val="tx1">
                                            <a:lumMod val="75000"/>
                                            <a:lumOff val="25000"/>
                                          </a:schemeClr>
                                        </a:solidFill>
                                        <a:latin typeface="Cambria Math" panose="02040503050406030204" pitchFamily="18" charset="0"/>
                                      </a:rPr>
                                      <m:t>2</m:t>
                                    </m:r>
                                  </m:sup>
                                </m:sSup>
                              </m:e>
                            </m:nary>
                            <m:r>
                              <a:rPr lang="en-US" sz="2800" i="1">
                                <a:solidFill>
                                  <a:schemeClr val="tx1">
                                    <a:lumMod val="75000"/>
                                    <a:lumOff val="25000"/>
                                  </a:schemeClr>
                                </a:solidFill>
                                <a:latin typeface="Cambria Math" panose="02040503050406030204" pitchFamily="18" charset="0"/>
                              </a:rPr>
                              <m:t> </m:t>
                            </m:r>
                          </m:num>
                          <m:den>
                            <m:r>
                              <a:rPr lang="en-US" sz="2800" i="1">
                                <a:solidFill>
                                  <a:schemeClr val="tx1">
                                    <a:lumMod val="75000"/>
                                    <a:lumOff val="25000"/>
                                  </a:schemeClr>
                                </a:solidFill>
                                <a:latin typeface="Cambria Math" panose="02040503050406030204" pitchFamily="18" charset="0"/>
                              </a:rPr>
                              <m:t>𝑛</m:t>
                            </m:r>
                            <m:r>
                              <a:rPr lang="en-US" sz="2800" i="1">
                                <a:solidFill>
                                  <a:schemeClr val="tx1">
                                    <a:lumMod val="75000"/>
                                    <a:lumOff val="25000"/>
                                  </a:schemeClr>
                                </a:solidFill>
                                <a:latin typeface="Cambria Math" panose="02040503050406030204" pitchFamily="18" charset="0"/>
                              </a:rPr>
                              <m:t>−2</m:t>
                            </m:r>
                          </m:den>
                        </m:f>
                      </m:e>
                    </m:rad>
                  </m:oMath>
                </a14:m>
                <a:r>
                  <a:rPr lang="en-US" sz="2800" dirty="0">
                    <a:latin typeface="Cambria Math" charset="0"/>
                  </a:rPr>
                  <a:t> </a:t>
                </a:r>
              </a:p>
            </p:txBody>
          </p:sp>
        </mc:Choice>
        <mc:Fallback xmlns="">
          <p:sp>
            <p:nvSpPr>
              <p:cNvPr id="6" name="Rectangle 5">
                <a:extLst>
                  <a:ext uri="{FF2B5EF4-FFF2-40B4-BE49-F238E27FC236}">
                    <a16:creationId xmlns:a16="http://schemas.microsoft.com/office/drawing/2014/main" id="{0FFB0046-CBE4-BB4B-BA27-A252F6032749}"/>
                  </a:ext>
                </a:extLst>
              </p:cNvPr>
              <p:cNvSpPr>
                <a:spLocks noRot="1" noChangeAspect="1" noMove="1" noResize="1" noEditPoints="1" noAdjustHandles="1" noChangeArrowheads="1" noChangeShapeType="1" noTextEdit="1"/>
              </p:cNvSpPr>
              <p:nvPr/>
            </p:nvSpPr>
            <p:spPr>
              <a:xfrm>
                <a:off x="5110778" y="3963634"/>
                <a:ext cx="2782941" cy="969176"/>
              </a:xfrm>
              <a:prstGeom prst="rect">
                <a:avLst/>
              </a:prstGeom>
              <a:blipFill>
                <a:blip r:embed="rId5"/>
                <a:stretch>
                  <a:fillRect t="-32468" b="-31169"/>
                </a:stretch>
              </a:blipFill>
              <a:ln>
                <a:solidFill>
                  <a:srgbClr val="C00000"/>
                </a:solidFill>
              </a:ln>
            </p:spPr>
            <p:txBody>
              <a:bodyPr/>
              <a:lstStyle/>
              <a:p>
                <a:r>
                  <a:rPr lang="en-US">
                    <a:noFill/>
                  </a:rPr>
                  <a:t> </a:t>
                </a:r>
              </a:p>
            </p:txBody>
          </p:sp>
        </mc:Fallback>
      </mc:AlternateContent>
    </p:spTree>
    <p:extLst>
      <p:ext uri="{BB962C8B-B14F-4D97-AF65-F5344CB8AC3E}">
        <p14:creationId xmlns:p14="http://schemas.microsoft.com/office/powerpoint/2010/main" val="3061212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Errors</a:t>
            </a:r>
          </a:p>
        </p:txBody>
      </p:sp>
      <p:sp>
        <p:nvSpPr>
          <p:cNvPr id="12" name="Slide Number Placeholder 11"/>
          <p:cNvSpPr>
            <a:spLocks noGrp="1"/>
          </p:cNvSpPr>
          <p:nvPr>
            <p:ph type="sldNum" sz="quarter" idx="12"/>
          </p:nvPr>
        </p:nvSpPr>
        <p:spPr/>
        <p:txBody>
          <a:bodyPr/>
          <a:lstStyle/>
          <a:p>
            <a:fld id="{81B7CCDB-6D39-0547-B7B3-C80E39D6513A}" type="slidenum">
              <a:rPr lang="en-US" smtClean="0"/>
              <a:t>26</a:t>
            </a:fld>
            <a:endParaRPr lang="en-US"/>
          </a:p>
        </p:txBody>
      </p:sp>
      <p:pic>
        <p:nvPicPr>
          <p:cNvPr id="5" name="Picture 4"/>
          <p:cNvPicPr>
            <a:picLocks noChangeAspect="1"/>
          </p:cNvPicPr>
          <p:nvPr/>
        </p:nvPicPr>
        <p:blipFill>
          <a:blip r:embed="rId3"/>
          <a:stretch>
            <a:fillRect/>
          </a:stretch>
        </p:blipFill>
        <p:spPr>
          <a:xfrm>
            <a:off x="8289446" y="1298167"/>
            <a:ext cx="3676092" cy="1594620"/>
          </a:xfrm>
          <a:prstGeom prst="rect">
            <a:avLst/>
          </a:prstGeom>
          <a:solidFill>
            <a:schemeClr val="bg2">
              <a:lumMod val="90000"/>
            </a:schemeClr>
          </a:solidFill>
          <a:ln>
            <a:solidFill>
              <a:srgbClr val="C00000"/>
            </a:solidFill>
          </a:ln>
        </p:spPr>
      </p:pic>
      <mc:AlternateContent xmlns:mc="http://schemas.openxmlformats.org/markup-compatibility/2006" xmlns:a14="http://schemas.microsoft.com/office/drawing/2010/main">
        <mc:Choice Requires="a14">
          <p:sp>
            <p:nvSpPr>
              <p:cNvPr id="6" name="Rectangle 5"/>
              <p:cNvSpPr/>
              <p:nvPr/>
            </p:nvSpPr>
            <p:spPr>
              <a:xfrm>
                <a:off x="700585" y="1449855"/>
                <a:ext cx="8948382" cy="1616981"/>
              </a:xfrm>
              <a:prstGeom prst="rect">
                <a:avLst/>
              </a:prstGeom>
            </p:spPr>
            <p:txBody>
              <a:bodyPr wrap="square">
                <a:spAutoFit/>
              </a:bodyPr>
              <a:lstStyle/>
              <a:p>
                <a:pPr>
                  <a:spcAft>
                    <a:spcPts val="1200"/>
                  </a:spcAft>
                </a:pPr>
                <a:r>
                  <a:rPr lang="en-US" sz="2600" b="1" dirty="0">
                    <a:solidFill>
                      <a:schemeClr val="tx1">
                        <a:lumMod val="75000"/>
                        <a:lumOff val="25000"/>
                      </a:schemeClr>
                    </a:solidFill>
                    <a:latin typeface="Karla" charset="0"/>
                    <a:ea typeface="Karla" charset="0"/>
                    <a:cs typeface="Karla" charset="0"/>
                  </a:rPr>
                  <a:t>More data:  </a:t>
                </a:r>
                <a14:m>
                  <m:oMath xmlns:m="http://schemas.openxmlformats.org/officeDocument/2006/math">
                    <m:r>
                      <a:rPr lang="en-US" sz="2600" b="0" i="1" smtClean="0">
                        <a:solidFill>
                          <a:schemeClr val="tx1">
                            <a:lumMod val="75000"/>
                            <a:lumOff val="25000"/>
                          </a:schemeClr>
                        </a:solidFill>
                        <a:latin typeface="Cambria Math" charset="0"/>
                        <a:ea typeface="Karla" charset="0"/>
                        <a:cs typeface="Karla" charset="0"/>
                      </a:rPr>
                      <m:t>𝑛</m:t>
                    </m:r>
                    <m:r>
                      <a:rPr lang="en-US" sz="2600" b="0" i="1" smtClean="0">
                        <a:solidFill>
                          <a:schemeClr val="tx1">
                            <a:lumMod val="75000"/>
                            <a:lumOff val="25000"/>
                          </a:schemeClr>
                        </a:solidFill>
                        <a:latin typeface="Cambria Math" charset="0"/>
                        <a:ea typeface="Karla" charset="0"/>
                        <a:cs typeface="Karla" charset="0"/>
                      </a:rPr>
                      <m:t>↑</m:t>
                    </m:r>
                  </m:oMath>
                </a14:m>
                <a:r>
                  <a:rPr lang="en-US" sz="2600" dirty="0">
                    <a:solidFill>
                      <a:schemeClr val="tx1">
                        <a:lumMod val="75000"/>
                        <a:lumOff val="25000"/>
                      </a:schemeClr>
                    </a:solidFill>
                    <a:latin typeface="Karla" charset="0"/>
                    <a:ea typeface="Karla" charset="0"/>
                    <a:cs typeface="Karla" charset="0"/>
                  </a:rPr>
                  <a:t> and </a:t>
                </a:r>
                <a14:m>
                  <m:oMath xmlns:m="http://schemas.openxmlformats.org/officeDocument/2006/math">
                    <m:nary>
                      <m:naryPr>
                        <m:chr m:val="∑"/>
                        <m:supHide m:val="on"/>
                        <m:ctrlPr>
                          <a:rPr lang="en-US" sz="2600" b="0" i="1" smtClean="0">
                            <a:solidFill>
                              <a:schemeClr val="tx1">
                                <a:lumMod val="75000"/>
                                <a:lumOff val="25000"/>
                              </a:schemeClr>
                            </a:solidFill>
                            <a:latin typeface="Cambria Math" panose="02040503050406030204" pitchFamily="18" charset="0"/>
                            <a:ea typeface="Karla" charset="0"/>
                            <a:cs typeface="Karla" charset="0"/>
                          </a:rPr>
                        </m:ctrlPr>
                      </m:naryPr>
                      <m:sub>
                        <m:r>
                          <a:rPr lang="en-US" sz="2600" b="0" i="1" smtClean="0">
                            <a:solidFill>
                              <a:schemeClr val="tx1">
                                <a:lumMod val="75000"/>
                                <a:lumOff val="25000"/>
                              </a:schemeClr>
                            </a:solidFill>
                            <a:latin typeface="Cambria Math" charset="0"/>
                            <a:ea typeface="Karla" charset="0"/>
                            <a:cs typeface="Karla" charset="0"/>
                          </a:rPr>
                          <m:t>𝑖</m:t>
                        </m:r>
                      </m:sub>
                      <m:sup/>
                      <m:e>
                        <m:r>
                          <a:rPr lang="en-US" sz="2600" b="0" i="1" smtClean="0">
                            <a:solidFill>
                              <a:schemeClr val="tx1">
                                <a:lumMod val="75000"/>
                                <a:lumOff val="25000"/>
                              </a:schemeClr>
                            </a:solidFill>
                            <a:latin typeface="Cambria Math" charset="0"/>
                            <a:ea typeface="Karla" charset="0"/>
                            <a:cs typeface="Karla" charset="0"/>
                          </a:rPr>
                          <m:t>(</m:t>
                        </m:r>
                        <m:sSup>
                          <m:sSupPr>
                            <m:ctrlPr>
                              <a:rPr lang="en-US" sz="2600" b="0" i="1" smtClean="0">
                                <a:solidFill>
                                  <a:schemeClr val="tx1">
                                    <a:lumMod val="75000"/>
                                    <a:lumOff val="25000"/>
                                  </a:schemeClr>
                                </a:solidFill>
                                <a:latin typeface="Cambria Math" panose="02040503050406030204" pitchFamily="18" charset="0"/>
                                <a:ea typeface="Karla" charset="0"/>
                                <a:cs typeface="Karla" charset="0"/>
                              </a:rPr>
                            </m:ctrlPr>
                          </m:sSupPr>
                          <m:e>
                            <m:sSub>
                              <m:sSubPr>
                                <m:ctrlPr>
                                  <a:rPr lang="en-US" sz="2600" i="1">
                                    <a:solidFill>
                                      <a:schemeClr val="tx1">
                                        <a:lumMod val="75000"/>
                                        <a:lumOff val="25000"/>
                                      </a:schemeClr>
                                    </a:solidFill>
                                    <a:latin typeface="Cambria Math" panose="02040503050406030204" pitchFamily="18" charset="0"/>
                                    <a:ea typeface="Karla" charset="0"/>
                                    <a:cs typeface="Karla" charset="0"/>
                                  </a:rPr>
                                </m:ctrlPr>
                              </m:sSubPr>
                              <m:e>
                                <m:r>
                                  <a:rPr lang="en-US" sz="2600" i="1">
                                    <a:solidFill>
                                      <a:schemeClr val="tx1">
                                        <a:lumMod val="75000"/>
                                        <a:lumOff val="25000"/>
                                      </a:schemeClr>
                                    </a:solidFill>
                                    <a:latin typeface="Cambria Math" charset="0"/>
                                    <a:ea typeface="Karla" charset="0"/>
                                    <a:cs typeface="Karla" charset="0"/>
                                  </a:rPr>
                                  <m:t>𝑥</m:t>
                                </m:r>
                              </m:e>
                              <m:sub>
                                <m:r>
                                  <a:rPr lang="en-US" sz="2600" i="1">
                                    <a:solidFill>
                                      <a:schemeClr val="tx1">
                                        <a:lumMod val="75000"/>
                                        <a:lumOff val="25000"/>
                                      </a:schemeClr>
                                    </a:solidFill>
                                    <a:latin typeface="Cambria Math" charset="0"/>
                                    <a:ea typeface="Karla" charset="0"/>
                                    <a:cs typeface="Karla" charset="0"/>
                                  </a:rPr>
                                  <m:t>𝑖</m:t>
                                </m:r>
                              </m:sub>
                            </m:sSub>
                            <m:r>
                              <a:rPr lang="en-US" sz="2600" i="1">
                                <a:solidFill>
                                  <a:schemeClr val="tx1">
                                    <a:lumMod val="75000"/>
                                    <a:lumOff val="25000"/>
                                  </a:schemeClr>
                                </a:solidFill>
                                <a:latin typeface="Cambria Math" charset="0"/>
                                <a:ea typeface="Karla" charset="0"/>
                                <a:cs typeface="Karla" charset="0"/>
                              </a:rPr>
                              <m:t>−</m:t>
                            </m:r>
                            <m:acc>
                              <m:accPr>
                                <m:chr m:val="̅"/>
                                <m:ctrlPr>
                                  <a:rPr lang="en-US" sz="2600" i="1">
                                    <a:solidFill>
                                      <a:schemeClr val="tx1">
                                        <a:lumMod val="75000"/>
                                        <a:lumOff val="25000"/>
                                      </a:schemeClr>
                                    </a:solidFill>
                                    <a:latin typeface="Cambria Math" panose="02040503050406030204" pitchFamily="18" charset="0"/>
                                    <a:ea typeface="Karla" charset="0"/>
                                    <a:cs typeface="Karla" charset="0"/>
                                  </a:rPr>
                                </m:ctrlPr>
                              </m:accPr>
                              <m:e>
                                <m:r>
                                  <a:rPr lang="en-US" sz="2600" i="1">
                                    <a:solidFill>
                                      <a:schemeClr val="tx1">
                                        <a:lumMod val="75000"/>
                                        <a:lumOff val="25000"/>
                                      </a:schemeClr>
                                    </a:solidFill>
                                    <a:latin typeface="Cambria Math" charset="0"/>
                                    <a:ea typeface="Karla" charset="0"/>
                                    <a:cs typeface="Karla" charset="0"/>
                                  </a:rPr>
                                  <m:t>𝑥</m:t>
                                </m:r>
                              </m:e>
                            </m:acc>
                            <m:r>
                              <a:rPr lang="en-US" sz="2600" i="1">
                                <a:solidFill>
                                  <a:schemeClr val="tx1">
                                    <a:lumMod val="75000"/>
                                    <a:lumOff val="25000"/>
                                  </a:schemeClr>
                                </a:solidFill>
                                <a:latin typeface="Cambria Math" charset="0"/>
                                <a:ea typeface="Karla" charset="0"/>
                                <a:cs typeface="Karla" charset="0"/>
                              </a:rPr>
                              <m:t>)</m:t>
                            </m:r>
                          </m:e>
                          <m:sup>
                            <m:r>
                              <a:rPr lang="en-US" sz="2600" b="0" i="1" smtClean="0">
                                <a:solidFill>
                                  <a:schemeClr val="tx1">
                                    <a:lumMod val="75000"/>
                                    <a:lumOff val="25000"/>
                                  </a:schemeClr>
                                </a:solidFill>
                                <a:latin typeface="Cambria Math" charset="0"/>
                                <a:ea typeface="Karla" charset="0"/>
                                <a:cs typeface="Karla" charset="0"/>
                              </a:rPr>
                              <m:t>2</m:t>
                            </m:r>
                          </m:sup>
                        </m:sSup>
                      </m:e>
                    </m:nary>
                    <m:r>
                      <a:rPr lang="en-US" sz="2600" b="0" i="1" smtClean="0">
                        <a:solidFill>
                          <a:schemeClr val="tx1">
                            <a:lumMod val="75000"/>
                            <a:lumOff val="25000"/>
                          </a:schemeClr>
                        </a:solidFill>
                        <a:latin typeface="Cambria Math" charset="0"/>
                        <a:ea typeface="Cambria Math" charset="0"/>
                        <a:cs typeface="Cambria Math" charset="0"/>
                      </a:rPr>
                      <m:t>↑</m:t>
                    </m:r>
                    <m:r>
                      <a:rPr lang="en-US" sz="2600" i="1">
                        <a:solidFill>
                          <a:schemeClr val="tx1">
                            <a:lumMod val="75000"/>
                            <a:lumOff val="25000"/>
                          </a:schemeClr>
                        </a:solidFill>
                        <a:latin typeface="Cambria Math" charset="0"/>
                        <a:ea typeface="Cambria Math" charset="0"/>
                        <a:cs typeface="Cambria Math" charset="0"/>
                      </a:rPr>
                      <m:t>⟹</m:t>
                    </m:r>
                    <m:r>
                      <a:rPr lang="en-US" sz="2600" b="0" i="1" smtClean="0">
                        <a:solidFill>
                          <a:schemeClr val="tx1">
                            <a:lumMod val="75000"/>
                            <a:lumOff val="25000"/>
                          </a:schemeClr>
                        </a:solidFill>
                        <a:latin typeface="Cambria Math" charset="0"/>
                        <a:ea typeface="Karla" charset="0"/>
                        <a:cs typeface="Karla" charset="0"/>
                      </a:rPr>
                      <m:t>𝑆𝐸</m:t>
                    </m:r>
                    <m:r>
                      <a:rPr lang="en-US" sz="2600" b="0" i="1" smtClean="0">
                        <a:solidFill>
                          <a:schemeClr val="tx1">
                            <a:lumMod val="75000"/>
                            <a:lumOff val="25000"/>
                          </a:schemeClr>
                        </a:solidFill>
                        <a:latin typeface="Cambria Math" charset="0"/>
                        <a:ea typeface="Karla" charset="0"/>
                        <a:cs typeface="Karla" charset="0"/>
                      </a:rPr>
                      <m:t>↓</m:t>
                    </m:r>
                  </m:oMath>
                </a14:m>
                <a:r>
                  <a:rPr lang="en-US" sz="2600" b="0" dirty="0">
                    <a:solidFill>
                      <a:schemeClr val="tx1">
                        <a:lumMod val="75000"/>
                        <a:lumOff val="25000"/>
                      </a:schemeClr>
                    </a:solidFill>
                    <a:latin typeface="Karla" charset="0"/>
                    <a:ea typeface="Karla" charset="0"/>
                    <a:cs typeface="Karla" charset="0"/>
                  </a:rPr>
                  <a:t> </a:t>
                </a:r>
              </a:p>
              <a:p>
                <a:pPr>
                  <a:spcAft>
                    <a:spcPts val="1200"/>
                  </a:spcAft>
                </a:pPr>
                <a:r>
                  <a:rPr lang="en-US" sz="2600" b="1" dirty="0">
                    <a:solidFill>
                      <a:schemeClr val="tx1">
                        <a:lumMod val="75000"/>
                        <a:lumOff val="25000"/>
                      </a:schemeClr>
                    </a:solidFill>
                    <a:latin typeface="Karla" charset="0"/>
                    <a:ea typeface="Karla" charset="0"/>
                    <a:cs typeface="Karla" charset="0"/>
                  </a:rPr>
                  <a:t>Larger coverage</a:t>
                </a:r>
                <a:r>
                  <a:rPr lang="en-US" sz="2600" dirty="0">
                    <a:solidFill>
                      <a:schemeClr val="tx1">
                        <a:lumMod val="75000"/>
                        <a:lumOff val="25000"/>
                      </a:schemeClr>
                    </a:solidFill>
                    <a:latin typeface="Karla" charset="0"/>
                    <a:ea typeface="Karla" charset="0"/>
                    <a:cs typeface="Karla" charset="0"/>
                  </a:rPr>
                  <a:t>: </a:t>
                </a:r>
                <a14:m>
                  <m:oMath xmlns:m="http://schemas.openxmlformats.org/officeDocument/2006/math">
                    <m:r>
                      <a:rPr lang="en-US" sz="2600" b="0" i="1" smtClean="0">
                        <a:solidFill>
                          <a:schemeClr val="tx1">
                            <a:lumMod val="75000"/>
                            <a:lumOff val="25000"/>
                          </a:schemeClr>
                        </a:solidFill>
                        <a:latin typeface="Cambria Math" charset="0"/>
                        <a:ea typeface="Karla" charset="0"/>
                        <a:cs typeface="Karla" charset="0"/>
                      </a:rPr>
                      <m:t>𝑣𝑎𝑟</m:t>
                    </m:r>
                    <m:r>
                      <a:rPr lang="en-US" sz="2600" b="0" i="1" smtClean="0">
                        <a:solidFill>
                          <a:schemeClr val="tx1">
                            <a:lumMod val="75000"/>
                            <a:lumOff val="25000"/>
                          </a:schemeClr>
                        </a:solidFill>
                        <a:latin typeface="Cambria Math" charset="0"/>
                        <a:ea typeface="Karla" charset="0"/>
                        <a:cs typeface="Karla" charset="0"/>
                      </a:rPr>
                      <m:t>(</m:t>
                    </m:r>
                    <m:r>
                      <a:rPr lang="en-US" sz="2600" b="0" i="1" smtClean="0">
                        <a:solidFill>
                          <a:schemeClr val="tx1">
                            <a:lumMod val="75000"/>
                            <a:lumOff val="25000"/>
                          </a:schemeClr>
                        </a:solidFill>
                        <a:latin typeface="Cambria Math" charset="0"/>
                        <a:ea typeface="Karla" charset="0"/>
                        <a:cs typeface="Karla" charset="0"/>
                      </a:rPr>
                      <m:t>𝑥</m:t>
                    </m:r>
                    <m:r>
                      <a:rPr lang="en-US" sz="2600" b="0" i="1" smtClean="0">
                        <a:solidFill>
                          <a:schemeClr val="tx1">
                            <a:lumMod val="75000"/>
                            <a:lumOff val="25000"/>
                          </a:schemeClr>
                        </a:solidFill>
                        <a:latin typeface="Cambria Math" charset="0"/>
                        <a:ea typeface="Karla" charset="0"/>
                        <a:cs typeface="Karla" charset="0"/>
                      </a:rPr>
                      <m:t>)</m:t>
                    </m:r>
                  </m:oMath>
                </a14:m>
                <a:r>
                  <a:rPr lang="en-US" sz="2600" dirty="0">
                    <a:solidFill>
                      <a:schemeClr val="tx1">
                        <a:lumMod val="75000"/>
                        <a:lumOff val="25000"/>
                      </a:schemeClr>
                    </a:solidFill>
                    <a:latin typeface="Karla" charset="0"/>
                    <a:ea typeface="Karla" charset="0"/>
                    <a:cs typeface="Karla" charset="0"/>
                  </a:rPr>
                  <a:t> or </a:t>
                </a:r>
                <a14:m>
                  <m:oMath xmlns:m="http://schemas.openxmlformats.org/officeDocument/2006/math">
                    <m:nary>
                      <m:naryPr>
                        <m:chr m:val="∑"/>
                        <m:supHide m:val="on"/>
                        <m:ctrlPr>
                          <a:rPr lang="en-US" sz="2600" i="1">
                            <a:solidFill>
                              <a:schemeClr val="tx1">
                                <a:lumMod val="75000"/>
                                <a:lumOff val="25000"/>
                              </a:schemeClr>
                            </a:solidFill>
                            <a:latin typeface="Cambria Math" panose="02040503050406030204" pitchFamily="18" charset="0"/>
                            <a:ea typeface="Karla" charset="0"/>
                            <a:cs typeface="Karla" charset="0"/>
                          </a:rPr>
                        </m:ctrlPr>
                      </m:naryPr>
                      <m:sub>
                        <m:r>
                          <a:rPr lang="en-US" sz="2600" i="1">
                            <a:solidFill>
                              <a:schemeClr val="tx1">
                                <a:lumMod val="75000"/>
                                <a:lumOff val="25000"/>
                              </a:schemeClr>
                            </a:solidFill>
                            <a:latin typeface="Cambria Math" charset="0"/>
                            <a:ea typeface="Karla" charset="0"/>
                            <a:cs typeface="Karla" charset="0"/>
                          </a:rPr>
                          <m:t>𝑖</m:t>
                        </m:r>
                      </m:sub>
                      <m:sup/>
                      <m:e>
                        <m:r>
                          <a:rPr lang="en-US" sz="2600" i="1">
                            <a:solidFill>
                              <a:schemeClr val="tx1">
                                <a:lumMod val="75000"/>
                                <a:lumOff val="25000"/>
                              </a:schemeClr>
                            </a:solidFill>
                            <a:latin typeface="Cambria Math" charset="0"/>
                            <a:ea typeface="Karla" charset="0"/>
                            <a:cs typeface="Karla" charset="0"/>
                          </a:rPr>
                          <m:t>(</m:t>
                        </m:r>
                        <m:sSup>
                          <m:sSupPr>
                            <m:ctrlPr>
                              <a:rPr lang="en-US" sz="2600" i="1">
                                <a:solidFill>
                                  <a:schemeClr val="tx1">
                                    <a:lumMod val="75000"/>
                                    <a:lumOff val="25000"/>
                                  </a:schemeClr>
                                </a:solidFill>
                                <a:latin typeface="Cambria Math" panose="02040503050406030204" pitchFamily="18" charset="0"/>
                                <a:ea typeface="Karla" charset="0"/>
                                <a:cs typeface="Karla" charset="0"/>
                              </a:rPr>
                            </m:ctrlPr>
                          </m:sSupPr>
                          <m:e>
                            <m:sSub>
                              <m:sSubPr>
                                <m:ctrlPr>
                                  <a:rPr lang="en-US" sz="2600" i="1">
                                    <a:solidFill>
                                      <a:schemeClr val="tx1">
                                        <a:lumMod val="75000"/>
                                        <a:lumOff val="25000"/>
                                      </a:schemeClr>
                                    </a:solidFill>
                                    <a:latin typeface="Cambria Math" panose="02040503050406030204" pitchFamily="18" charset="0"/>
                                    <a:ea typeface="Karla" charset="0"/>
                                    <a:cs typeface="Karla" charset="0"/>
                                  </a:rPr>
                                </m:ctrlPr>
                              </m:sSubPr>
                              <m:e>
                                <m:r>
                                  <a:rPr lang="en-US" sz="2600" i="1">
                                    <a:solidFill>
                                      <a:schemeClr val="tx1">
                                        <a:lumMod val="75000"/>
                                        <a:lumOff val="25000"/>
                                      </a:schemeClr>
                                    </a:solidFill>
                                    <a:latin typeface="Cambria Math" charset="0"/>
                                    <a:ea typeface="Karla" charset="0"/>
                                    <a:cs typeface="Karla" charset="0"/>
                                  </a:rPr>
                                  <m:t>𝑥</m:t>
                                </m:r>
                              </m:e>
                              <m:sub>
                                <m:r>
                                  <a:rPr lang="en-US" sz="2600" i="1">
                                    <a:solidFill>
                                      <a:schemeClr val="tx1">
                                        <a:lumMod val="75000"/>
                                        <a:lumOff val="25000"/>
                                      </a:schemeClr>
                                    </a:solidFill>
                                    <a:latin typeface="Cambria Math" charset="0"/>
                                    <a:ea typeface="Karla" charset="0"/>
                                    <a:cs typeface="Karla" charset="0"/>
                                  </a:rPr>
                                  <m:t>𝑖</m:t>
                                </m:r>
                              </m:sub>
                            </m:sSub>
                            <m:r>
                              <a:rPr lang="en-US" sz="2600" i="1">
                                <a:solidFill>
                                  <a:schemeClr val="tx1">
                                    <a:lumMod val="75000"/>
                                    <a:lumOff val="25000"/>
                                  </a:schemeClr>
                                </a:solidFill>
                                <a:latin typeface="Cambria Math" charset="0"/>
                                <a:ea typeface="Karla" charset="0"/>
                                <a:cs typeface="Karla" charset="0"/>
                              </a:rPr>
                              <m:t>−</m:t>
                            </m:r>
                            <m:acc>
                              <m:accPr>
                                <m:chr m:val="̅"/>
                                <m:ctrlPr>
                                  <a:rPr lang="en-US" sz="2600" i="1">
                                    <a:solidFill>
                                      <a:schemeClr val="tx1">
                                        <a:lumMod val="75000"/>
                                        <a:lumOff val="25000"/>
                                      </a:schemeClr>
                                    </a:solidFill>
                                    <a:latin typeface="Cambria Math" panose="02040503050406030204" pitchFamily="18" charset="0"/>
                                    <a:ea typeface="Karla" charset="0"/>
                                    <a:cs typeface="Karla" charset="0"/>
                                  </a:rPr>
                                </m:ctrlPr>
                              </m:accPr>
                              <m:e>
                                <m:r>
                                  <a:rPr lang="en-US" sz="2600" i="1">
                                    <a:solidFill>
                                      <a:schemeClr val="tx1">
                                        <a:lumMod val="75000"/>
                                        <a:lumOff val="25000"/>
                                      </a:schemeClr>
                                    </a:solidFill>
                                    <a:latin typeface="Cambria Math" charset="0"/>
                                    <a:ea typeface="Karla" charset="0"/>
                                    <a:cs typeface="Karla" charset="0"/>
                                  </a:rPr>
                                  <m:t>𝑥</m:t>
                                </m:r>
                              </m:e>
                            </m:acc>
                            <m:r>
                              <a:rPr lang="en-US" sz="2600" i="1">
                                <a:solidFill>
                                  <a:schemeClr val="tx1">
                                    <a:lumMod val="75000"/>
                                    <a:lumOff val="25000"/>
                                  </a:schemeClr>
                                </a:solidFill>
                                <a:latin typeface="Cambria Math" charset="0"/>
                                <a:ea typeface="Karla" charset="0"/>
                                <a:cs typeface="Karla" charset="0"/>
                              </a:rPr>
                              <m:t>)</m:t>
                            </m:r>
                          </m:e>
                          <m:sup>
                            <m:r>
                              <a:rPr lang="en-US" sz="2600" i="1">
                                <a:solidFill>
                                  <a:schemeClr val="tx1">
                                    <a:lumMod val="75000"/>
                                    <a:lumOff val="25000"/>
                                  </a:schemeClr>
                                </a:solidFill>
                                <a:latin typeface="Cambria Math" charset="0"/>
                                <a:ea typeface="Karla" charset="0"/>
                                <a:cs typeface="Karla" charset="0"/>
                              </a:rPr>
                              <m:t>2</m:t>
                            </m:r>
                          </m:sup>
                        </m:sSup>
                      </m:e>
                    </m:nary>
                    <m:r>
                      <a:rPr lang="en-US" sz="2600" i="1">
                        <a:solidFill>
                          <a:schemeClr val="tx1">
                            <a:lumMod val="75000"/>
                            <a:lumOff val="25000"/>
                          </a:schemeClr>
                        </a:solidFill>
                        <a:latin typeface="Cambria Math" charset="0"/>
                        <a:ea typeface="Cambria Math" charset="0"/>
                        <a:cs typeface="Cambria Math" charset="0"/>
                      </a:rPr>
                      <m:t>↑</m:t>
                    </m:r>
                    <m:r>
                      <a:rPr lang="en-US" sz="2600" i="1">
                        <a:solidFill>
                          <a:schemeClr val="tx1">
                            <a:lumMod val="75000"/>
                            <a:lumOff val="25000"/>
                          </a:schemeClr>
                        </a:solidFill>
                        <a:latin typeface="Cambria Math" charset="0"/>
                        <a:ea typeface="Karla" charset="0"/>
                        <a:cs typeface="Karla" charset="0"/>
                      </a:rPr>
                      <m:t> </m:t>
                    </m:r>
                    <m:r>
                      <a:rPr lang="en-US" sz="2600" i="1" smtClean="0">
                        <a:solidFill>
                          <a:schemeClr val="tx1">
                            <a:lumMod val="75000"/>
                            <a:lumOff val="25000"/>
                          </a:schemeClr>
                        </a:solidFill>
                        <a:latin typeface="Cambria Math" charset="0"/>
                        <a:ea typeface="Cambria Math" charset="0"/>
                        <a:cs typeface="Cambria Math" charset="0"/>
                      </a:rPr>
                      <m:t>⟹</m:t>
                    </m:r>
                  </m:oMath>
                </a14:m>
                <a:r>
                  <a:rPr lang="en-US" sz="2600" dirty="0">
                    <a:solidFill>
                      <a:schemeClr val="tx1">
                        <a:lumMod val="75000"/>
                        <a:lumOff val="25000"/>
                      </a:schemeClr>
                    </a:solidFill>
                    <a:ea typeface="Karla" charset="0"/>
                    <a:cs typeface="Karla" charset="0"/>
                  </a:rPr>
                  <a:t> </a:t>
                </a:r>
                <a14:m>
                  <m:oMath xmlns:m="http://schemas.openxmlformats.org/officeDocument/2006/math">
                    <m:r>
                      <a:rPr lang="en-US" sz="2600" i="1">
                        <a:solidFill>
                          <a:schemeClr val="tx1">
                            <a:lumMod val="75000"/>
                            <a:lumOff val="25000"/>
                          </a:schemeClr>
                        </a:solidFill>
                        <a:latin typeface="Cambria Math" charset="0"/>
                        <a:ea typeface="Karla" charset="0"/>
                        <a:cs typeface="Karla" charset="0"/>
                      </a:rPr>
                      <m:t>𝑆𝐸</m:t>
                    </m:r>
                    <m:r>
                      <a:rPr lang="en-US" sz="2600" i="1">
                        <a:solidFill>
                          <a:schemeClr val="tx1">
                            <a:lumMod val="75000"/>
                            <a:lumOff val="25000"/>
                          </a:schemeClr>
                        </a:solidFill>
                        <a:latin typeface="Cambria Math" charset="0"/>
                        <a:ea typeface="Karla" charset="0"/>
                        <a:cs typeface="Karla" charset="0"/>
                      </a:rPr>
                      <m:t>↓</m:t>
                    </m:r>
                  </m:oMath>
                </a14:m>
                <a:endParaRPr lang="en-US" sz="2600" dirty="0">
                  <a:solidFill>
                    <a:schemeClr val="tx1">
                      <a:lumMod val="75000"/>
                      <a:lumOff val="25000"/>
                    </a:schemeClr>
                  </a:solidFill>
                  <a:ea typeface="Karla" charset="0"/>
                  <a:cs typeface="Karla" charset="0"/>
                </a:endParaRPr>
              </a:p>
              <a:p>
                <a:pPr>
                  <a:spcAft>
                    <a:spcPts val="1200"/>
                  </a:spcAft>
                </a:pPr>
                <a:r>
                  <a:rPr lang="en-US" sz="2600" b="1" dirty="0">
                    <a:solidFill>
                      <a:schemeClr val="tx1">
                        <a:lumMod val="75000"/>
                        <a:lumOff val="25000"/>
                      </a:schemeClr>
                    </a:solidFill>
                    <a:latin typeface="Karla" charset="0"/>
                    <a:ea typeface="Karla" charset="0"/>
                    <a:cs typeface="Karla" charset="0"/>
                  </a:rPr>
                  <a:t>Better data: </a:t>
                </a:r>
                <a14:m>
                  <m:oMath xmlns:m="http://schemas.openxmlformats.org/officeDocument/2006/math">
                    <m:sSup>
                      <m:sSupPr>
                        <m:ctrlPr>
                          <a:rPr lang="en-US" sz="2600" b="0" i="1" smtClean="0">
                            <a:solidFill>
                              <a:schemeClr val="tx1">
                                <a:lumMod val="75000"/>
                                <a:lumOff val="25000"/>
                              </a:schemeClr>
                            </a:solidFill>
                            <a:latin typeface="Cambria Math" panose="02040503050406030204" pitchFamily="18" charset="0"/>
                            <a:ea typeface="Karla" charset="0"/>
                            <a:cs typeface="Karla" charset="0"/>
                          </a:rPr>
                        </m:ctrlPr>
                      </m:sSupPr>
                      <m:e>
                        <m:r>
                          <a:rPr lang="en-US" sz="2600" b="0" i="1" smtClean="0">
                            <a:solidFill>
                              <a:schemeClr val="tx1">
                                <a:lumMod val="75000"/>
                                <a:lumOff val="25000"/>
                              </a:schemeClr>
                            </a:solidFill>
                            <a:latin typeface="Cambria Math" charset="0"/>
                            <a:ea typeface="Karla" charset="0"/>
                            <a:cs typeface="Karla" charset="0"/>
                          </a:rPr>
                          <m:t>𝜎</m:t>
                        </m:r>
                      </m:e>
                      <m:sup>
                        <m:r>
                          <a:rPr lang="en-US" sz="2600" b="0" i="1" smtClean="0">
                            <a:solidFill>
                              <a:schemeClr val="tx1">
                                <a:lumMod val="75000"/>
                                <a:lumOff val="25000"/>
                              </a:schemeClr>
                            </a:solidFill>
                            <a:latin typeface="Cambria Math" charset="0"/>
                            <a:ea typeface="Karla" charset="0"/>
                            <a:cs typeface="Karla" charset="0"/>
                          </a:rPr>
                          <m:t>2</m:t>
                        </m:r>
                      </m:sup>
                    </m:sSup>
                    <m:r>
                      <a:rPr lang="en-US" sz="2600" b="0" i="1" smtClean="0">
                        <a:solidFill>
                          <a:schemeClr val="tx1">
                            <a:lumMod val="75000"/>
                            <a:lumOff val="25000"/>
                          </a:schemeClr>
                        </a:solidFill>
                        <a:latin typeface="Cambria Math" charset="0"/>
                        <a:ea typeface="Cambria Math" charset="0"/>
                        <a:cs typeface="Cambria Math" charset="0"/>
                      </a:rPr>
                      <m:t>↓ ⇒</m:t>
                    </m:r>
                    <m:r>
                      <a:rPr lang="en-US" sz="2600" b="0" i="1" smtClean="0">
                        <a:solidFill>
                          <a:schemeClr val="tx1">
                            <a:lumMod val="75000"/>
                            <a:lumOff val="25000"/>
                          </a:schemeClr>
                        </a:solidFill>
                        <a:latin typeface="Cambria Math" charset="0"/>
                        <a:ea typeface="Cambria Math" charset="0"/>
                        <a:cs typeface="Cambria Math" charset="0"/>
                      </a:rPr>
                      <m:t>𝑆𝐸</m:t>
                    </m:r>
                    <m:r>
                      <a:rPr lang="en-US" sz="2600" b="0" i="1" smtClean="0">
                        <a:solidFill>
                          <a:schemeClr val="tx1">
                            <a:lumMod val="75000"/>
                            <a:lumOff val="25000"/>
                          </a:schemeClr>
                        </a:solidFill>
                        <a:latin typeface="Cambria Math" charset="0"/>
                        <a:ea typeface="Cambria Math" charset="0"/>
                        <a:cs typeface="Cambria Math" charset="0"/>
                      </a:rPr>
                      <m:t>↓</m:t>
                    </m:r>
                  </m:oMath>
                </a14:m>
                <a:r>
                  <a:rPr lang="en-US" sz="2600" dirty="0">
                    <a:solidFill>
                      <a:schemeClr val="tx1">
                        <a:lumMod val="75000"/>
                        <a:lumOff val="25000"/>
                      </a:schemeClr>
                    </a:solidFill>
                    <a:latin typeface="Karla" charset="0"/>
                    <a:ea typeface="Karla" charset="0"/>
                    <a:cs typeface="Karla" charset="0"/>
                  </a:rPr>
                  <a:t>  </a:t>
                </a:r>
              </a:p>
            </p:txBody>
          </p:sp>
        </mc:Choice>
        <mc:Fallback xmlns="">
          <p:sp>
            <p:nvSpPr>
              <p:cNvPr id="6" name="Rectangle 5"/>
              <p:cNvSpPr>
                <a:spLocks noRot="1" noChangeAspect="1" noMove="1" noResize="1" noEditPoints="1" noAdjustHandles="1" noChangeArrowheads="1" noChangeShapeType="1" noTextEdit="1"/>
              </p:cNvSpPr>
              <p:nvPr/>
            </p:nvSpPr>
            <p:spPr>
              <a:xfrm>
                <a:off x="700585" y="1449855"/>
                <a:ext cx="8948382" cy="1616981"/>
              </a:xfrm>
              <a:prstGeom prst="rect">
                <a:avLst/>
              </a:prstGeom>
              <a:blipFill rotWithShape="0">
                <a:blip r:embed="rId4"/>
                <a:stretch>
                  <a:fillRect l="-1226" t="-3019" b="-8679"/>
                </a:stretch>
              </a:blipFill>
            </p:spPr>
            <p:txBody>
              <a:bodyPr/>
              <a:lstStyle/>
              <a:p>
                <a:r>
                  <a:rPr lang="en-US">
                    <a:noFill/>
                  </a:rPr>
                  <a:t> </a:t>
                </a:r>
              </a:p>
            </p:txBody>
          </p:sp>
        </mc:Fallback>
      </mc:AlternateContent>
      <p:cxnSp>
        <p:nvCxnSpPr>
          <p:cNvPr id="4" name="Straight Connector 3"/>
          <p:cNvCxnSpPr/>
          <p:nvPr/>
        </p:nvCxnSpPr>
        <p:spPr>
          <a:xfrm>
            <a:off x="0" y="3581400"/>
            <a:ext cx="12192000" cy="0"/>
          </a:xfrm>
          <a:prstGeom prst="line">
            <a:avLst/>
          </a:prstGeom>
          <a:ln w="635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p:cNvSpPr/>
              <p:nvPr/>
            </p:nvSpPr>
            <p:spPr>
              <a:xfrm>
                <a:off x="700585" y="4270014"/>
                <a:ext cx="8948382" cy="514821"/>
              </a:xfrm>
              <a:prstGeom prst="rect">
                <a:avLst/>
              </a:prstGeom>
            </p:spPr>
            <p:txBody>
              <a:bodyPr wrap="square">
                <a:spAutoFit/>
              </a:bodyPr>
              <a:lstStyle/>
              <a:p>
                <a:pPr>
                  <a:spcAft>
                    <a:spcPts val="1200"/>
                  </a:spcAft>
                </a:pPr>
                <a:r>
                  <a:rPr lang="en-US" sz="2600" b="1" dirty="0">
                    <a:solidFill>
                      <a:schemeClr val="tx1">
                        <a:lumMod val="75000"/>
                        <a:lumOff val="25000"/>
                      </a:schemeClr>
                    </a:solidFill>
                    <a:latin typeface="Karla" charset="0"/>
                    <a:ea typeface="Karla" charset="0"/>
                    <a:cs typeface="Karla" charset="0"/>
                  </a:rPr>
                  <a:t>Better model:  </a:t>
                </a:r>
                <a14:m>
                  <m:oMath xmlns:m="http://schemas.openxmlformats.org/officeDocument/2006/math">
                    <m:r>
                      <a:rPr lang="en-US" sz="2600" b="0" i="0" smtClean="0">
                        <a:solidFill>
                          <a:schemeClr val="tx1">
                            <a:lumMod val="75000"/>
                            <a:lumOff val="25000"/>
                          </a:schemeClr>
                        </a:solidFill>
                        <a:latin typeface="Cambria Math" charset="0"/>
                        <a:ea typeface="Karla" charset="0"/>
                        <a:cs typeface="Karla" charset="0"/>
                      </a:rPr>
                      <m:t>(</m:t>
                    </m:r>
                    <m:acc>
                      <m:accPr>
                        <m:chr m:val="̂"/>
                        <m:ctrlPr>
                          <a:rPr lang="en-US" sz="2600" i="1" smtClean="0">
                            <a:solidFill>
                              <a:schemeClr val="tx1">
                                <a:lumMod val="75000"/>
                                <a:lumOff val="25000"/>
                              </a:schemeClr>
                            </a:solidFill>
                            <a:latin typeface="Cambria Math" panose="02040503050406030204" pitchFamily="18" charset="0"/>
                            <a:ea typeface="Karla" charset="0"/>
                            <a:cs typeface="Karla" charset="0"/>
                          </a:rPr>
                        </m:ctrlPr>
                      </m:accPr>
                      <m:e>
                        <m:r>
                          <a:rPr lang="en-US" sz="2600" b="0" i="1" smtClean="0">
                            <a:solidFill>
                              <a:schemeClr val="tx1">
                                <a:lumMod val="75000"/>
                                <a:lumOff val="25000"/>
                              </a:schemeClr>
                            </a:solidFill>
                            <a:latin typeface="Cambria Math" charset="0"/>
                            <a:ea typeface="Karla" charset="0"/>
                            <a:cs typeface="Karla" charset="0"/>
                          </a:rPr>
                          <m:t>𝑓</m:t>
                        </m:r>
                      </m:e>
                    </m:acc>
                    <m:r>
                      <a:rPr lang="en-US" sz="2600" b="0" i="1" dirty="0" smtClean="0">
                        <a:solidFill>
                          <a:schemeClr val="tx1">
                            <a:lumMod val="75000"/>
                            <a:lumOff val="25000"/>
                          </a:schemeClr>
                        </a:solidFill>
                        <a:latin typeface="Cambria Math" charset="0"/>
                        <a:ea typeface="Karla" charset="0"/>
                        <a:cs typeface="Karla" charset="0"/>
                      </a:rPr>
                      <m:t>−</m:t>
                    </m:r>
                    <m:sSub>
                      <m:sSubPr>
                        <m:ctrlPr>
                          <a:rPr lang="en-US" sz="2600" i="1" dirty="0" smtClean="0">
                            <a:solidFill>
                              <a:schemeClr val="tx1">
                                <a:lumMod val="75000"/>
                                <a:lumOff val="25000"/>
                              </a:schemeClr>
                            </a:solidFill>
                            <a:latin typeface="Cambria Math" panose="02040503050406030204" pitchFamily="18" charset="0"/>
                            <a:ea typeface="Karla" charset="0"/>
                            <a:cs typeface="Karla" charset="0"/>
                          </a:rPr>
                        </m:ctrlPr>
                      </m:sSubPr>
                      <m:e>
                        <m:r>
                          <a:rPr lang="en-US" sz="2600" b="0" i="1" dirty="0" smtClean="0">
                            <a:solidFill>
                              <a:schemeClr val="tx1">
                                <a:lumMod val="75000"/>
                                <a:lumOff val="25000"/>
                              </a:schemeClr>
                            </a:solidFill>
                            <a:latin typeface="Cambria Math" charset="0"/>
                            <a:ea typeface="Karla" charset="0"/>
                            <a:cs typeface="Karla" charset="0"/>
                          </a:rPr>
                          <m:t>𝑦</m:t>
                        </m:r>
                      </m:e>
                      <m:sub>
                        <m:r>
                          <a:rPr lang="en-US" sz="2600" b="0" i="1" dirty="0" smtClean="0">
                            <a:solidFill>
                              <a:schemeClr val="tx1">
                                <a:lumMod val="75000"/>
                                <a:lumOff val="25000"/>
                              </a:schemeClr>
                            </a:solidFill>
                            <a:latin typeface="Cambria Math" charset="0"/>
                            <a:ea typeface="Karla" charset="0"/>
                            <a:cs typeface="Karla" charset="0"/>
                          </a:rPr>
                          <m:t>𝑖</m:t>
                        </m:r>
                      </m:sub>
                    </m:sSub>
                    <m:r>
                      <a:rPr lang="en-US" sz="2600" b="0" i="1" dirty="0" smtClean="0">
                        <a:solidFill>
                          <a:schemeClr val="tx1">
                            <a:lumMod val="75000"/>
                            <a:lumOff val="25000"/>
                          </a:schemeClr>
                        </a:solidFill>
                        <a:latin typeface="Cambria Math" charset="0"/>
                        <a:ea typeface="Karla" charset="0"/>
                        <a:cs typeface="Karla" charset="0"/>
                      </a:rPr>
                      <m:t>) </m:t>
                    </m:r>
                    <m:r>
                      <a:rPr lang="en-US" sz="2600" i="1">
                        <a:solidFill>
                          <a:schemeClr val="tx1">
                            <a:lumMod val="75000"/>
                            <a:lumOff val="25000"/>
                          </a:schemeClr>
                        </a:solidFill>
                        <a:latin typeface="Cambria Math" charset="0"/>
                        <a:ea typeface="Karla" charset="0"/>
                        <a:cs typeface="Karla" charset="0"/>
                      </a:rPr>
                      <m:t>↓</m:t>
                    </m:r>
                  </m:oMath>
                </a14:m>
                <a:r>
                  <a:rPr lang="en-US" sz="2600" dirty="0">
                    <a:solidFill>
                      <a:schemeClr val="tx1">
                        <a:lumMod val="75000"/>
                        <a:lumOff val="25000"/>
                      </a:schemeClr>
                    </a:solidFill>
                    <a:latin typeface="Karla" charset="0"/>
                    <a:ea typeface="Karla" charset="0"/>
                    <a:cs typeface="Karla" charset="0"/>
                  </a:rPr>
                  <a:t> </a:t>
                </a:r>
                <a14:m>
                  <m:oMath xmlns:m="http://schemas.openxmlformats.org/officeDocument/2006/math">
                    <m:r>
                      <a:rPr lang="en-US" sz="2600" i="1">
                        <a:solidFill>
                          <a:schemeClr val="tx1">
                            <a:lumMod val="75000"/>
                            <a:lumOff val="25000"/>
                          </a:schemeClr>
                        </a:solidFill>
                        <a:latin typeface="Cambria Math" charset="0"/>
                        <a:ea typeface="Cambria Math" charset="0"/>
                        <a:cs typeface="Cambria Math" charset="0"/>
                      </a:rPr>
                      <m:t>⟹</m:t>
                    </m:r>
                    <m:r>
                      <a:rPr lang="en-US" sz="2600" b="0" i="1" smtClean="0">
                        <a:solidFill>
                          <a:schemeClr val="tx1">
                            <a:lumMod val="75000"/>
                            <a:lumOff val="25000"/>
                          </a:schemeClr>
                        </a:solidFill>
                        <a:latin typeface="Cambria Math" charset="0"/>
                        <a:ea typeface="Cambria Math" charset="0"/>
                        <a:cs typeface="Cambria Math" charset="0"/>
                      </a:rPr>
                      <m:t>𝜎</m:t>
                    </m:r>
                    <m:r>
                      <a:rPr lang="en-US" sz="2600" b="0" i="1" smtClean="0">
                        <a:solidFill>
                          <a:schemeClr val="tx1">
                            <a:lumMod val="75000"/>
                            <a:lumOff val="25000"/>
                          </a:schemeClr>
                        </a:solidFill>
                        <a:latin typeface="Cambria Math" charset="0"/>
                        <a:ea typeface="Karla" charset="0"/>
                        <a:cs typeface="Karla" charset="0"/>
                      </a:rPr>
                      <m:t>↓ </m:t>
                    </m:r>
                    <m:r>
                      <a:rPr lang="en-US" sz="2600" i="1">
                        <a:solidFill>
                          <a:schemeClr val="tx1">
                            <a:lumMod val="75000"/>
                            <a:lumOff val="25000"/>
                          </a:schemeClr>
                        </a:solidFill>
                        <a:latin typeface="Cambria Math" charset="0"/>
                        <a:ea typeface="Cambria Math" charset="0"/>
                        <a:cs typeface="Cambria Math" charset="0"/>
                      </a:rPr>
                      <m:t>⟹</m:t>
                    </m:r>
                    <m:r>
                      <a:rPr lang="en-US" sz="2600" b="0" i="1" smtClean="0">
                        <a:solidFill>
                          <a:schemeClr val="tx1">
                            <a:lumMod val="75000"/>
                            <a:lumOff val="25000"/>
                          </a:schemeClr>
                        </a:solidFill>
                        <a:latin typeface="Cambria Math" charset="0"/>
                        <a:ea typeface="Cambria Math" charset="0"/>
                        <a:cs typeface="Cambria Math" charset="0"/>
                      </a:rPr>
                      <m:t>𝑆𝐸</m:t>
                    </m:r>
                    <m:r>
                      <a:rPr lang="en-US" sz="2600" b="0" i="1" smtClean="0">
                        <a:solidFill>
                          <a:schemeClr val="tx1">
                            <a:lumMod val="75000"/>
                            <a:lumOff val="25000"/>
                          </a:schemeClr>
                        </a:solidFill>
                        <a:latin typeface="Cambria Math" charset="0"/>
                        <a:ea typeface="Cambria Math" charset="0"/>
                        <a:cs typeface="Cambria Math" charset="0"/>
                      </a:rPr>
                      <m:t>↓</m:t>
                    </m:r>
                  </m:oMath>
                </a14:m>
                <a:endParaRPr lang="en-US" sz="2600" b="0" i="1" dirty="0">
                  <a:solidFill>
                    <a:schemeClr val="tx1">
                      <a:lumMod val="75000"/>
                      <a:lumOff val="25000"/>
                    </a:schemeClr>
                  </a:solidFill>
                  <a:latin typeface="Karla" charset="0"/>
                  <a:ea typeface="Karla" charset="0"/>
                  <a:cs typeface="Karla"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700585" y="4270014"/>
                <a:ext cx="8948382" cy="514821"/>
              </a:xfrm>
              <a:prstGeom prst="rect">
                <a:avLst/>
              </a:prstGeom>
              <a:blipFill rotWithShape="0">
                <a:blip r:embed="rId6"/>
                <a:stretch>
                  <a:fillRect l="-1226" t="-5882"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700585" y="5342378"/>
                <a:ext cx="9835486" cy="513667"/>
              </a:xfrm>
              <a:prstGeom prst="rect">
                <a:avLst/>
              </a:prstGeom>
            </p:spPr>
            <p:txBody>
              <a:bodyPr wrap="square">
                <a:spAutoFit/>
              </a:bodyPr>
              <a:lstStyle/>
              <a:p>
                <a:pPr>
                  <a:spcAft>
                    <a:spcPts val="1200"/>
                  </a:spcAft>
                </a:pPr>
                <a:r>
                  <a:rPr lang="en-US" sz="2600" b="1" dirty="0">
                    <a:solidFill>
                      <a:schemeClr val="accent2"/>
                    </a:solidFill>
                    <a:latin typeface="Karla" charset="0"/>
                    <a:ea typeface="Karla" charset="0"/>
                    <a:cs typeface="Karla" charset="0"/>
                  </a:rPr>
                  <a:t>Question: </a:t>
                </a:r>
                <a:r>
                  <a:rPr lang="en-US" sz="2600" dirty="0">
                    <a:solidFill>
                      <a:schemeClr val="tx1">
                        <a:lumMod val="75000"/>
                        <a:lumOff val="25000"/>
                      </a:schemeClr>
                    </a:solidFill>
                    <a:latin typeface="Karla" charset="0"/>
                    <a:ea typeface="Karla" charset="0"/>
                    <a:cs typeface="Karla" charset="0"/>
                  </a:rPr>
                  <a:t>What happens to the </a:t>
                </a:r>
                <a14:m>
                  <m:oMath xmlns:m="http://schemas.openxmlformats.org/officeDocument/2006/math">
                    <m:acc>
                      <m:accPr>
                        <m:chr m:val="̂"/>
                        <m:ctrlPr>
                          <a:rPr lang="en-US" sz="2600" i="1">
                            <a:solidFill>
                              <a:schemeClr val="tx1">
                                <a:lumMod val="75000"/>
                                <a:lumOff val="25000"/>
                              </a:schemeClr>
                            </a:solidFill>
                            <a:latin typeface="Cambria Math" panose="02040503050406030204" pitchFamily="18" charset="0"/>
                            <a:ea typeface="Karla" charset="0"/>
                            <a:cs typeface="Karla" charset="0"/>
                          </a:rPr>
                        </m:ctrlPr>
                      </m:accPr>
                      <m:e>
                        <m:sSub>
                          <m:sSubPr>
                            <m:ctrlPr>
                              <a:rPr lang="en-US" sz="2600" i="1">
                                <a:solidFill>
                                  <a:schemeClr val="tx1">
                                    <a:lumMod val="75000"/>
                                    <a:lumOff val="25000"/>
                                  </a:schemeClr>
                                </a:solidFill>
                                <a:latin typeface="Cambria Math" panose="02040503050406030204" pitchFamily="18" charset="0"/>
                                <a:ea typeface="Karla" charset="0"/>
                                <a:cs typeface="Karla" charset="0"/>
                              </a:rPr>
                            </m:ctrlPr>
                          </m:sSubPr>
                          <m:e>
                            <m:r>
                              <a:rPr lang="en-US" sz="2600" b="0" i="1">
                                <a:solidFill>
                                  <a:schemeClr val="tx1">
                                    <a:lumMod val="75000"/>
                                    <a:lumOff val="25000"/>
                                  </a:schemeClr>
                                </a:solidFill>
                                <a:latin typeface="Cambria Math" charset="0"/>
                                <a:ea typeface="Karla" charset="0"/>
                                <a:cs typeface="Karla" charset="0"/>
                              </a:rPr>
                              <m:t>𝛽</m:t>
                            </m:r>
                          </m:e>
                          <m:sub>
                            <m:r>
                              <a:rPr lang="en-US" sz="2600" b="0" i="1">
                                <a:solidFill>
                                  <a:schemeClr val="tx1">
                                    <a:lumMod val="75000"/>
                                    <a:lumOff val="25000"/>
                                  </a:schemeClr>
                                </a:solidFill>
                                <a:latin typeface="Cambria Math" charset="0"/>
                                <a:ea typeface="Karla" charset="0"/>
                                <a:cs typeface="Karla" charset="0"/>
                              </a:rPr>
                              <m:t>0</m:t>
                            </m:r>
                          </m:sub>
                        </m:sSub>
                      </m:e>
                    </m:acc>
                  </m:oMath>
                </a14:m>
                <a:r>
                  <a:rPr lang="en-US" sz="2600" i="1" dirty="0">
                    <a:solidFill>
                      <a:schemeClr val="tx1">
                        <a:lumMod val="75000"/>
                        <a:lumOff val="25000"/>
                      </a:schemeClr>
                    </a:solidFill>
                    <a:latin typeface="Karla" charset="0"/>
                    <a:ea typeface="Karla" charset="0"/>
                    <a:cs typeface="Karla" charset="0"/>
                  </a:rPr>
                  <a:t>,  </a:t>
                </a:r>
                <a14:m>
                  <m:oMath xmlns:m="http://schemas.openxmlformats.org/officeDocument/2006/math">
                    <m:acc>
                      <m:accPr>
                        <m:chr m:val="̂"/>
                        <m:ctrlPr>
                          <a:rPr lang="en-US" sz="2600" i="1">
                            <a:solidFill>
                              <a:schemeClr val="tx1">
                                <a:lumMod val="75000"/>
                                <a:lumOff val="25000"/>
                              </a:schemeClr>
                            </a:solidFill>
                            <a:latin typeface="Cambria Math" panose="02040503050406030204" pitchFamily="18" charset="0"/>
                            <a:ea typeface="Karla" charset="0"/>
                            <a:cs typeface="Karla" charset="0"/>
                          </a:rPr>
                        </m:ctrlPr>
                      </m:accPr>
                      <m:e>
                        <m:sSub>
                          <m:sSubPr>
                            <m:ctrlPr>
                              <a:rPr lang="en-US" sz="2600" i="1">
                                <a:solidFill>
                                  <a:schemeClr val="tx1">
                                    <a:lumMod val="75000"/>
                                    <a:lumOff val="25000"/>
                                  </a:schemeClr>
                                </a:solidFill>
                                <a:latin typeface="Cambria Math" panose="02040503050406030204" pitchFamily="18" charset="0"/>
                                <a:ea typeface="Karla" charset="0"/>
                                <a:cs typeface="Karla" charset="0"/>
                              </a:rPr>
                            </m:ctrlPr>
                          </m:sSubPr>
                          <m:e>
                            <m:r>
                              <a:rPr lang="en-US" sz="2600" b="0" i="1">
                                <a:solidFill>
                                  <a:schemeClr val="tx1">
                                    <a:lumMod val="75000"/>
                                    <a:lumOff val="25000"/>
                                  </a:schemeClr>
                                </a:solidFill>
                                <a:latin typeface="Cambria Math" charset="0"/>
                                <a:ea typeface="Karla" charset="0"/>
                                <a:cs typeface="Karla" charset="0"/>
                              </a:rPr>
                              <m:t>𝛽</m:t>
                            </m:r>
                          </m:e>
                          <m:sub>
                            <m:r>
                              <a:rPr lang="en-US" sz="2600" b="0" i="1" smtClean="0">
                                <a:solidFill>
                                  <a:schemeClr val="tx1">
                                    <a:lumMod val="75000"/>
                                    <a:lumOff val="25000"/>
                                  </a:schemeClr>
                                </a:solidFill>
                                <a:latin typeface="Cambria Math" charset="0"/>
                                <a:ea typeface="Karla" charset="0"/>
                                <a:cs typeface="Karla" charset="0"/>
                              </a:rPr>
                              <m:t>1</m:t>
                            </m:r>
                          </m:sub>
                        </m:sSub>
                      </m:e>
                    </m:acc>
                  </m:oMath>
                </a14:m>
                <a:r>
                  <a:rPr lang="en-US" sz="2600" i="1" dirty="0">
                    <a:solidFill>
                      <a:schemeClr val="tx1">
                        <a:lumMod val="75000"/>
                        <a:lumOff val="25000"/>
                      </a:schemeClr>
                    </a:solidFill>
                    <a:latin typeface="Karla" charset="0"/>
                    <a:ea typeface="Karla" charset="0"/>
                    <a:cs typeface="Karla" charset="0"/>
                  </a:rPr>
                  <a:t> </a:t>
                </a:r>
                <a:r>
                  <a:rPr lang="en-US" sz="2600" dirty="0">
                    <a:solidFill>
                      <a:schemeClr val="tx1">
                        <a:lumMod val="75000"/>
                        <a:lumOff val="25000"/>
                      </a:schemeClr>
                    </a:solidFill>
                    <a:latin typeface="Karla" charset="0"/>
                    <a:ea typeface="Karla" charset="0"/>
                    <a:cs typeface="Karla" charset="0"/>
                  </a:rPr>
                  <a:t>under these scenarios?</a:t>
                </a:r>
                <a:endParaRPr lang="en-US" sz="2600" i="1" dirty="0">
                  <a:solidFill>
                    <a:schemeClr val="tx1">
                      <a:lumMod val="75000"/>
                      <a:lumOff val="25000"/>
                    </a:schemeClr>
                  </a:solidFill>
                  <a:latin typeface="Karla" charset="0"/>
                  <a:ea typeface="Karla" charset="0"/>
                  <a:cs typeface="Karla"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700585" y="5342378"/>
                <a:ext cx="9835486" cy="513667"/>
              </a:xfrm>
              <a:prstGeom prst="rect">
                <a:avLst/>
              </a:prstGeom>
              <a:blipFill rotWithShape="0">
                <a:blip r:embed="rId7"/>
                <a:stretch>
                  <a:fillRect l="-1116" t="-5882"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B21FC73-3D0F-254E-8707-122F2C7F8716}"/>
                  </a:ext>
                </a:extLst>
              </p:cNvPr>
              <p:cNvSpPr/>
              <p:nvPr/>
            </p:nvSpPr>
            <p:spPr>
              <a:xfrm>
                <a:off x="8289446" y="3858637"/>
                <a:ext cx="2782941" cy="969176"/>
              </a:xfrm>
              <a:prstGeom prst="rect">
                <a:avLst/>
              </a:prstGeom>
              <a:solidFill>
                <a:schemeClr val="bg2">
                  <a:lumMod val="90000"/>
                </a:schemeClr>
              </a:solidFill>
              <a:ln>
                <a:solidFill>
                  <a:srgbClr val="C00000"/>
                </a:solidFill>
              </a:ln>
            </p:spPr>
            <p:txBody>
              <a:bodyPr wrap="none">
                <a:spAutoFit/>
              </a:bodyPr>
              <a:lstStyle/>
              <a:p>
                <a:r>
                  <a:rPr lang="en-US" sz="2800" dirty="0">
                    <a:latin typeface="Cambria Math" charset="0"/>
                  </a:rPr>
                  <a:t> </a:t>
                </a:r>
                <a14:m>
                  <m:oMath xmlns:m="http://schemas.openxmlformats.org/officeDocument/2006/math">
                    <m:sSup>
                      <m:sSupPr>
                        <m:ctrlPr>
                          <a:rPr lang="en-US" sz="2800" i="1" smtClean="0">
                            <a:solidFill>
                              <a:schemeClr val="tx1">
                                <a:lumMod val="75000"/>
                                <a:lumOff val="25000"/>
                              </a:schemeClr>
                            </a:solidFill>
                            <a:latin typeface="Cambria Math" panose="02040503050406030204" pitchFamily="18" charset="0"/>
                          </a:rPr>
                        </m:ctrlPr>
                      </m:sSupPr>
                      <m:e>
                        <m:acc>
                          <m:accPr>
                            <m:chr m:val="̂"/>
                            <m:ctrlPr>
                              <a:rPr lang="en-US" sz="2800" i="1" dirty="0">
                                <a:solidFill>
                                  <a:schemeClr val="tx1">
                                    <a:lumMod val="75000"/>
                                    <a:lumOff val="25000"/>
                                  </a:schemeClr>
                                </a:solidFill>
                                <a:latin typeface="Cambria Math" panose="02040503050406030204" pitchFamily="18" charset="0"/>
                              </a:rPr>
                            </m:ctrlPr>
                          </m:accPr>
                          <m:e>
                            <m:r>
                              <a:rPr lang="en-US" sz="2800" i="1">
                                <a:solidFill>
                                  <a:schemeClr val="tx1">
                                    <a:lumMod val="75000"/>
                                    <a:lumOff val="25000"/>
                                  </a:schemeClr>
                                </a:solidFill>
                                <a:latin typeface="Cambria Math" panose="02040503050406030204" pitchFamily="18" charset="0"/>
                              </a:rPr>
                              <m:t>𝜎</m:t>
                            </m:r>
                          </m:e>
                        </m:acc>
                      </m:e>
                      <m:sup>
                        <m:r>
                          <a:rPr lang="en-US" sz="2800" i="1">
                            <a:solidFill>
                              <a:schemeClr val="tx1">
                                <a:lumMod val="75000"/>
                                <a:lumOff val="25000"/>
                              </a:schemeClr>
                            </a:solidFill>
                            <a:latin typeface="Cambria Math" panose="02040503050406030204" pitchFamily="18" charset="0"/>
                          </a:rPr>
                          <m:t>2</m:t>
                        </m:r>
                      </m:sup>
                    </m:sSup>
                    <m:r>
                      <a:rPr lang="en-US" sz="2800" i="1">
                        <a:solidFill>
                          <a:schemeClr val="tx1">
                            <a:lumMod val="75000"/>
                            <a:lumOff val="25000"/>
                          </a:schemeClr>
                        </a:solidFill>
                        <a:latin typeface="Cambria Math" panose="02040503050406030204" pitchFamily="18" charset="0"/>
                      </a:rPr>
                      <m:t>=</m:t>
                    </m:r>
                    <m:rad>
                      <m:radPr>
                        <m:degHide m:val="on"/>
                        <m:ctrlPr>
                          <a:rPr lang="en-US" sz="2800" i="1">
                            <a:solidFill>
                              <a:schemeClr val="tx1">
                                <a:lumMod val="75000"/>
                                <a:lumOff val="25000"/>
                              </a:schemeClr>
                            </a:solidFill>
                            <a:latin typeface="Cambria Math" panose="02040503050406030204" pitchFamily="18" charset="0"/>
                          </a:rPr>
                        </m:ctrlPr>
                      </m:radPr>
                      <m:deg/>
                      <m:e>
                        <m:f>
                          <m:fPr>
                            <m:ctrlPr>
                              <a:rPr lang="en-US" sz="2800" i="1">
                                <a:solidFill>
                                  <a:schemeClr val="tx1">
                                    <a:lumMod val="75000"/>
                                    <a:lumOff val="25000"/>
                                  </a:schemeClr>
                                </a:solidFill>
                                <a:latin typeface="Cambria Math" panose="02040503050406030204" pitchFamily="18" charset="0"/>
                              </a:rPr>
                            </m:ctrlPr>
                          </m:fPr>
                          <m:num>
                            <m:nary>
                              <m:naryPr>
                                <m:chr m:val="∑"/>
                                <m:subHide m:val="on"/>
                                <m:supHide m:val="on"/>
                                <m:ctrlPr>
                                  <a:rPr lang="en-US" sz="2800" i="1">
                                    <a:solidFill>
                                      <a:schemeClr val="tx1">
                                        <a:lumMod val="75000"/>
                                        <a:lumOff val="25000"/>
                                      </a:schemeClr>
                                    </a:solidFill>
                                    <a:latin typeface="Cambria Math" panose="02040503050406030204" pitchFamily="18" charset="0"/>
                                  </a:rPr>
                                </m:ctrlPr>
                              </m:naryPr>
                              <m:sub/>
                              <m:sup/>
                              <m:e>
                                <m:sSup>
                                  <m:sSupPr>
                                    <m:ctrlPr>
                                      <a:rPr lang="en-US" sz="2800" i="1">
                                        <a:solidFill>
                                          <a:schemeClr val="tx1">
                                            <a:lumMod val="75000"/>
                                            <a:lumOff val="25000"/>
                                          </a:schemeClr>
                                        </a:solidFill>
                                        <a:latin typeface="Cambria Math" panose="02040503050406030204" pitchFamily="18" charset="0"/>
                                      </a:rPr>
                                    </m:ctrlPr>
                                  </m:sSupPr>
                                  <m:e>
                                    <m:d>
                                      <m:dPr>
                                        <m:ctrlPr>
                                          <a:rPr lang="en-US" sz="2800" i="1">
                                            <a:solidFill>
                                              <a:schemeClr val="tx1">
                                                <a:lumMod val="75000"/>
                                                <a:lumOff val="25000"/>
                                              </a:schemeClr>
                                            </a:solidFill>
                                            <a:latin typeface="Cambria Math" panose="02040503050406030204" pitchFamily="18" charset="0"/>
                                          </a:rPr>
                                        </m:ctrlPr>
                                      </m:dPr>
                                      <m:e>
                                        <m:sSub>
                                          <m:sSubPr>
                                            <m:ctrlPr>
                                              <a:rPr lang="en-US" sz="2800" i="1">
                                                <a:solidFill>
                                                  <a:schemeClr val="tx1">
                                                    <a:lumMod val="75000"/>
                                                    <a:lumOff val="25000"/>
                                                  </a:schemeClr>
                                                </a:solidFill>
                                                <a:latin typeface="Cambria Math" panose="02040503050406030204" pitchFamily="18" charset="0"/>
                                              </a:rPr>
                                            </m:ctrlPr>
                                          </m:sSubPr>
                                          <m:e>
                                            <m:r>
                                              <a:rPr lang="en-US" sz="2800" i="1">
                                                <a:solidFill>
                                                  <a:schemeClr val="tx1">
                                                    <a:lumMod val="75000"/>
                                                    <a:lumOff val="25000"/>
                                                  </a:schemeClr>
                                                </a:solidFill>
                                                <a:latin typeface="Cambria Math" panose="02040503050406030204" pitchFamily="18" charset="0"/>
                                              </a:rPr>
                                              <m:t>𝑦</m:t>
                                            </m:r>
                                          </m:e>
                                          <m:sub>
                                            <m:r>
                                              <a:rPr lang="en-US" sz="2800" i="1">
                                                <a:solidFill>
                                                  <a:schemeClr val="tx1">
                                                    <a:lumMod val="75000"/>
                                                    <a:lumOff val="25000"/>
                                                  </a:schemeClr>
                                                </a:solidFill>
                                                <a:latin typeface="Cambria Math" panose="02040503050406030204" pitchFamily="18" charset="0"/>
                                              </a:rPr>
                                              <m:t>𝑖</m:t>
                                            </m:r>
                                          </m:sub>
                                        </m:sSub>
                                        <m:r>
                                          <a:rPr lang="en-US" sz="2800" i="1">
                                            <a:solidFill>
                                              <a:schemeClr val="tx1">
                                                <a:lumMod val="75000"/>
                                                <a:lumOff val="25000"/>
                                              </a:schemeClr>
                                            </a:solidFill>
                                            <a:latin typeface="Cambria Math" panose="02040503050406030204" pitchFamily="18" charset="0"/>
                                          </a:rPr>
                                          <m:t>−</m:t>
                                        </m:r>
                                        <m:sSub>
                                          <m:sSubPr>
                                            <m:ctrlPr>
                                              <a:rPr lang="en-US" sz="2800" i="1">
                                                <a:solidFill>
                                                  <a:schemeClr val="tx1">
                                                    <a:lumMod val="75000"/>
                                                    <a:lumOff val="25000"/>
                                                  </a:schemeClr>
                                                </a:solidFill>
                                                <a:latin typeface="Cambria Math" panose="02040503050406030204" pitchFamily="18" charset="0"/>
                                              </a:rPr>
                                            </m:ctrlPr>
                                          </m:sSubPr>
                                          <m:e>
                                            <m:acc>
                                              <m:accPr>
                                                <m:chr m:val="̂"/>
                                                <m:ctrlPr>
                                                  <a:rPr lang="en-US" sz="2800" i="1">
                                                    <a:solidFill>
                                                      <a:schemeClr val="tx1">
                                                        <a:lumMod val="75000"/>
                                                        <a:lumOff val="25000"/>
                                                      </a:schemeClr>
                                                    </a:solidFill>
                                                    <a:latin typeface="Cambria Math" panose="02040503050406030204" pitchFamily="18" charset="0"/>
                                                  </a:rPr>
                                                </m:ctrlPr>
                                              </m:accPr>
                                              <m:e>
                                                <m:r>
                                                  <a:rPr lang="en-US" sz="2800" i="1">
                                                    <a:solidFill>
                                                      <a:schemeClr val="tx1">
                                                        <a:lumMod val="75000"/>
                                                        <a:lumOff val="25000"/>
                                                      </a:schemeClr>
                                                    </a:solidFill>
                                                    <a:latin typeface="Cambria Math" panose="02040503050406030204" pitchFamily="18" charset="0"/>
                                                  </a:rPr>
                                                  <m:t>𝑦</m:t>
                                                </m:r>
                                              </m:e>
                                            </m:acc>
                                          </m:e>
                                          <m:sub>
                                            <m:r>
                                              <a:rPr lang="en-US" sz="2800" i="1">
                                                <a:solidFill>
                                                  <a:schemeClr val="tx1">
                                                    <a:lumMod val="75000"/>
                                                    <a:lumOff val="25000"/>
                                                  </a:schemeClr>
                                                </a:solidFill>
                                                <a:latin typeface="Cambria Math" panose="02040503050406030204" pitchFamily="18" charset="0"/>
                                              </a:rPr>
                                              <m:t>𝑖</m:t>
                                            </m:r>
                                          </m:sub>
                                        </m:sSub>
                                      </m:e>
                                    </m:d>
                                  </m:e>
                                  <m:sup>
                                    <m:r>
                                      <a:rPr lang="en-US" sz="2800" i="1">
                                        <a:solidFill>
                                          <a:schemeClr val="tx1">
                                            <a:lumMod val="75000"/>
                                            <a:lumOff val="25000"/>
                                          </a:schemeClr>
                                        </a:solidFill>
                                        <a:latin typeface="Cambria Math" panose="02040503050406030204" pitchFamily="18" charset="0"/>
                                      </a:rPr>
                                      <m:t>2</m:t>
                                    </m:r>
                                  </m:sup>
                                </m:sSup>
                              </m:e>
                            </m:nary>
                            <m:r>
                              <a:rPr lang="en-US" sz="2800" i="1">
                                <a:solidFill>
                                  <a:schemeClr val="tx1">
                                    <a:lumMod val="75000"/>
                                    <a:lumOff val="25000"/>
                                  </a:schemeClr>
                                </a:solidFill>
                                <a:latin typeface="Cambria Math" panose="02040503050406030204" pitchFamily="18" charset="0"/>
                              </a:rPr>
                              <m:t> </m:t>
                            </m:r>
                          </m:num>
                          <m:den>
                            <m:r>
                              <a:rPr lang="en-US" sz="2800" i="1">
                                <a:solidFill>
                                  <a:schemeClr val="tx1">
                                    <a:lumMod val="75000"/>
                                    <a:lumOff val="25000"/>
                                  </a:schemeClr>
                                </a:solidFill>
                                <a:latin typeface="Cambria Math" panose="02040503050406030204" pitchFamily="18" charset="0"/>
                              </a:rPr>
                              <m:t>𝑛</m:t>
                            </m:r>
                            <m:r>
                              <a:rPr lang="en-US" sz="2800" i="1">
                                <a:solidFill>
                                  <a:schemeClr val="tx1">
                                    <a:lumMod val="75000"/>
                                    <a:lumOff val="25000"/>
                                  </a:schemeClr>
                                </a:solidFill>
                                <a:latin typeface="Cambria Math" panose="02040503050406030204" pitchFamily="18" charset="0"/>
                              </a:rPr>
                              <m:t>−2</m:t>
                            </m:r>
                          </m:den>
                        </m:f>
                      </m:e>
                    </m:rad>
                  </m:oMath>
                </a14:m>
                <a:r>
                  <a:rPr lang="en-US" sz="2800" dirty="0">
                    <a:latin typeface="Cambria Math" charset="0"/>
                  </a:rPr>
                  <a:t> </a:t>
                </a:r>
              </a:p>
            </p:txBody>
          </p:sp>
        </mc:Choice>
        <mc:Fallback xmlns="">
          <p:sp>
            <p:nvSpPr>
              <p:cNvPr id="11" name="Rectangle 10">
                <a:extLst>
                  <a:ext uri="{FF2B5EF4-FFF2-40B4-BE49-F238E27FC236}">
                    <a16:creationId xmlns:a16="http://schemas.microsoft.com/office/drawing/2014/main" id="{EB21FC73-3D0F-254E-8707-122F2C7F8716}"/>
                  </a:ext>
                </a:extLst>
              </p:cNvPr>
              <p:cNvSpPr>
                <a:spLocks noRot="1" noChangeAspect="1" noMove="1" noResize="1" noEditPoints="1" noAdjustHandles="1" noChangeArrowheads="1" noChangeShapeType="1" noTextEdit="1"/>
              </p:cNvSpPr>
              <p:nvPr/>
            </p:nvSpPr>
            <p:spPr>
              <a:xfrm>
                <a:off x="8289446" y="3858637"/>
                <a:ext cx="2782941" cy="969176"/>
              </a:xfrm>
              <a:prstGeom prst="rect">
                <a:avLst/>
              </a:prstGeom>
              <a:blipFill>
                <a:blip r:embed="rId8"/>
                <a:stretch>
                  <a:fillRect t="-32051" b="-30769"/>
                </a:stretch>
              </a:blipFill>
              <a:ln>
                <a:solidFill>
                  <a:srgbClr val="C00000"/>
                </a:solidFill>
              </a:ln>
            </p:spPr>
            <p:txBody>
              <a:bodyPr/>
              <a:lstStyle/>
              <a:p>
                <a:r>
                  <a:rPr lang="en-US">
                    <a:noFill/>
                  </a:rPr>
                  <a:t> </a:t>
                </a:r>
              </a:p>
            </p:txBody>
          </p:sp>
        </mc:Fallback>
      </mc:AlternateContent>
    </p:spTree>
    <p:extLst>
      <p:ext uri="{BB962C8B-B14F-4D97-AF65-F5344CB8AC3E}">
        <p14:creationId xmlns:p14="http://schemas.microsoft.com/office/powerpoint/2010/main" val="1014902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200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200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Errors</a:t>
            </a:r>
          </a:p>
        </p:txBody>
      </p:sp>
      <p:sp>
        <p:nvSpPr>
          <p:cNvPr id="3" name="Content Placeholder 2"/>
          <p:cNvSpPr>
            <a:spLocks noGrp="1"/>
          </p:cNvSpPr>
          <p:nvPr>
            <p:ph idx="1"/>
          </p:nvPr>
        </p:nvSpPr>
        <p:spPr>
          <a:xfrm>
            <a:off x="542981" y="983807"/>
            <a:ext cx="11649019" cy="1233730"/>
          </a:xfrm>
        </p:spPr>
        <p:txBody>
          <a:bodyPr/>
          <a:lstStyle/>
          <a:p>
            <a:pPr>
              <a:spcAft>
                <a:spcPts val="1200"/>
              </a:spcAft>
            </a:pPr>
            <a:r>
              <a:rPr lang="en-US" sz="2400" dirty="0">
                <a:solidFill>
                  <a:schemeClr val="tx1">
                    <a:lumMod val="75000"/>
                    <a:lumOff val="25000"/>
                  </a:schemeClr>
                </a:solidFill>
                <a:latin typeface="Karla" charset="0"/>
                <a:ea typeface="Karla" charset="0"/>
                <a:cs typeface="Karla" charset="0"/>
              </a:rPr>
              <a:t>The</a:t>
            </a:r>
            <a:r>
              <a:rPr lang="en-US" sz="2400" b="1" dirty="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following results  are for the coefficients for TV advertising:</a:t>
            </a:r>
          </a:p>
          <a:p>
            <a:pPr>
              <a:spcAft>
                <a:spcPts val="1200"/>
              </a:spcAft>
            </a:pPr>
            <a:endParaRPr lang="en-US" sz="2400" dirty="0">
              <a:solidFill>
                <a:schemeClr val="tx1">
                  <a:lumMod val="75000"/>
                  <a:lumOff val="25000"/>
                </a:schemeClr>
              </a:solidFill>
              <a:latin typeface="Karla" charset="0"/>
              <a:ea typeface="Karla" charset="0"/>
              <a:cs typeface="Karla" charset="0"/>
            </a:endParaRPr>
          </a:p>
        </p:txBody>
      </p:sp>
      <p:sp>
        <p:nvSpPr>
          <p:cNvPr id="12" name="Slide Number Placeholder 11"/>
          <p:cNvSpPr>
            <a:spLocks noGrp="1"/>
          </p:cNvSpPr>
          <p:nvPr>
            <p:ph type="sldNum" sz="quarter" idx="12"/>
          </p:nvPr>
        </p:nvSpPr>
        <p:spPr/>
        <p:txBody>
          <a:bodyPr/>
          <a:lstStyle/>
          <a:p>
            <a:fld id="{81B7CCDB-6D39-0547-B7B3-C80E39D6513A}" type="slidenum">
              <a:rPr lang="en-US" smtClean="0"/>
              <a:t>27</a:t>
            </a:fld>
            <a:endParaRPr lang="en-US"/>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3462867" y="1464623"/>
              <a:ext cx="5418666" cy="1139254"/>
            </p:xfrm>
            <a:graphic>
              <a:graphicData uri="http://schemas.openxmlformats.org/drawingml/2006/table">
                <a:tbl>
                  <a:tblPr firstRow="1" bandRow="1">
                    <a:tableStyleId>{793D81CF-94F2-401A-BA57-92F5A7B2D0C5}</a:tableStyleId>
                  </a:tblPr>
                  <a:tblGrid>
                    <a:gridCol w="2709333">
                      <a:extLst>
                        <a:ext uri="{9D8B030D-6E8A-4147-A177-3AD203B41FA5}">
                          <a16:colId xmlns:a16="http://schemas.microsoft.com/office/drawing/2014/main" val="20000"/>
                        </a:ext>
                      </a:extLst>
                    </a:gridCol>
                    <a:gridCol w="2709333">
                      <a:extLst>
                        <a:ext uri="{9D8B030D-6E8A-4147-A177-3AD203B41FA5}">
                          <a16:colId xmlns:a16="http://schemas.microsoft.com/office/drawing/2014/main" val="20001"/>
                        </a:ext>
                      </a:extLst>
                    </a:gridCol>
                  </a:tblGrid>
                  <a:tr h="370840">
                    <a:tc>
                      <a:txBody>
                        <a:bodyPr/>
                        <a:lstStyle/>
                        <a:p>
                          <a:r>
                            <a:rPr lang="en-US" dirty="0"/>
                            <a:t>Method</a:t>
                          </a:r>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extLst>
                      <a:ext uri="{0D108BD9-81ED-4DB2-BD59-A6C34878D82A}">
                        <a16:rowId xmlns:a16="http://schemas.microsoft.com/office/drawing/2014/main" val="10000"/>
                      </a:ext>
                    </a:extLst>
                  </a:tr>
                  <a:tr h="370840">
                    <a:tc>
                      <a:txBody>
                        <a:bodyPr/>
                        <a:lstStyle/>
                        <a:p>
                          <a:r>
                            <a:rPr lang="en-US" dirty="0"/>
                            <a:t>Analytic Formula</a:t>
                          </a:r>
                        </a:p>
                      </a:txBody>
                      <a:tcPr/>
                    </a:tc>
                    <a:tc>
                      <a:txBody>
                        <a:bodyPr/>
                        <a:lstStyle/>
                        <a:p>
                          <a:pPr algn="ctr"/>
                          <a:r>
                            <a:rPr lang="nb-NO" dirty="0"/>
                            <a:t>0.0061</a:t>
                          </a:r>
                          <a:endParaRPr lang="en-US" dirty="0"/>
                        </a:p>
                      </a:txBody>
                      <a:tcPr/>
                    </a:tc>
                    <a:extLst>
                      <a:ext uri="{0D108BD9-81ED-4DB2-BD59-A6C34878D82A}">
                        <a16:rowId xmlns:a16="http://schemas.microsoft.com/office/drawing/2014/main" val="10001"/>
                      </a:ext>
                    </a:extLst>
                  </a:tr>
                  <a:tr h="337473">
                    <a:tc>
                      <a:txBody>
                        <a:bodyPr/>
                        <a:lstStyle/>
                        <a:p>
                          <a:r>
                            <a:rPr lang="en-US" dirty="0"/>
                            <a:t>Bootstrap</a:t>
                          </a:r>
                        </a:p>
                      </a:txBody>
                      <a:tcPr/>
                    </a:tc>
                    <a:tc>
                      <a:txBody>
                        <a:bodyPr/>
                        <a:lstStyle/>
                        <a:p>
                          <a:pPr algn="ctr"/>
                          <a:r>
                            <a:rPr lang="nb-NO" dirty="0"/>
                            <a:t>0.0061</a:t>
                          </a:r>
                          <a:endParaRPr lang="en-US" dirty="0"/>
                        </a:p>
                      </a:txBody>
                      <a:tcPr/>
                    </a:tc>
                    <a:extLst>
                      <a:ext uri="{0D108BD9-81ED-4DB2-BD59-A6C34878D82A}">
                        <a16:rowId xmlns:a16="http://schemas.microsoft.com/office/drawing/2014/main" val="10002"/>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1836507419"/>
                  </p:ext>
                </p:extLst>
              </p:nvPr>
            </p:nvGraphicFramePr>
            <p:xfrm>
              <a:off x="3462867" y="1464623"/>
              <a:ext cx="5418666" cy="1139254"/>
            </p:xfrm>
            <a:graphic>
              <a:graphicData uri="http://schemas.openxmlformats.org/drawingml/2006/table">
                <a:tbl>
                  <a:tblPr firstRow="1" bandRow="1">
                    <a:tableStyleId>{793D81CF-94F2-401A-BA57-92F5A7B2D0C5}</a:tableStyleId>
                  </a:tblPr>
                  <a:tblGrid>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2"/>
                          <a:stretch>
                            <a:fillRect l="-100450" t="-7576" r="-676" b="-207576"/>
                          </a:stretch>
                        </a:blipFill>
                      </a:tcPr>
                    </a:tc>
                  </a:tr>
                  <a:tr h="370840">
                    <a:tc>
                      <a:txBody>
                        <a:bodyPr/>
                        <a:lstStyle/>
                        <a:p>
                          <a:r>
                            <a:rPr lang="en-US" dirty="0" smtClean="0"/>
                            <a:t>Analytic Formula</a:t>
                          </a:r>
                          <a:endParaRPr lang="en-US" dirty="0"/>
                        </a:p>
                      </a:txBody>
                      <a:tcPr/>
                    </a:tc>
                    <a:tc>
                      <a:txBody>
                        <a:bodyPr/>
                        <a:lstStyle/>
                        <a:p>
                          <a:pPr algn="ctr"/>
                          <a:r>
                            <a:rPr lang="nb-NO" dirty="0" smtClean="0"/>
                            <a:t>0.0061</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0.0061</a:t>
                          </a:r>
                          <a:endParaRPr lang="en-US" dirty="0"/>
                        </a:p>
                      </a:txBody>
                      <a:tcPr/>
                    </a:tc>
                  </a:tr>
                </a:tbl>
              </a:graphicData>
            </a:graphic>
          </p:graphicFrame>
        </mc:Fallback>
      </mc:AlternateContent>
      <p:sp>
        <p:nvSpPr>
          <p:cNvPr id="5" name="Content Placeholder 2"/>
          <p:cNvSpPr txBox="1">
            <a:spLocks/>
          </p:cNvSpPr>
          <p:nvPr/>
        </p:nvSpPr>
        <p:spPr>
          <a:xfrm>
            <a:off x="542980" y="2698353"/>
            <a:ext cx="11649019" cy="1233730"/>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200"/>
              </a:spcAft>
            </a:pPr>
            <a:r>
              <a:rPr lang="en-US" sz="2400" dirty="0">
                <a:solidFill>
                  <a:schemeClr val="tx1">
                    <a:lumMod val="75000"/>
                    <a:lumOff val="25000"/>
                  </a:schemeClr>
                </a:solidFill>
                <a:latin typeface="Karla" charset="0"/>
                <a:ea typeface="Karla" charset="0"/>
                <a:cs typeface="Karla" charset="0"/>
              </a:rPr>
              <a:t>The coefficients for TV advertising but restricting the coverage of x are:</a:t>
            </a:r>
          </a:p>
          <a:p>
            <a:pPr>
              <a:spcAft>
                <a:spcPts val="1200"/>
              </a:spcAft>
            </a:pPr>
            <a:endParaRPr lang="en-US" sz="2400" dirty="0">
              <a:solidFill>
                <a:schemeClr val="tx1">
                  <a:lumMod val="75000"/>
                  <a:lumOff val="25000"/>
                </a:schemeClr>
              </a:solidFill>
              <a:latin typeface="Karla" charset="0"/>
              <a:ea typeface="Karla" charset="0"/>
              <a:cs typeface="Karla" charset="0"/>
            </a:endParaRPr>
          </a:p>
          <a:p>
            <a:pPr>
              <a:spcAft>
                <a:spcPts val="1200"/>
              </a:spcAft>
            </a:pPr>
            <a:endParaRPr lang="en-US" sz="2400" dirty="0">
              <a:solidFill>
                <a:schemeClr val="tx1">
                  <a:lumMod val="75000"/>
                  <a:lumOff val="25000"/>
                </a:schemeClr>
              </a:solidFill>
              <a:latin typeface="Karla" charset="0"/>
              <a:ea typeface="Karla" charset="0"/>
              <a:cs typeface="Karla" charset="0"/>
            </a:endParaRPr>
          </a:p>
          <a:p>
            <a:pPr>
              <a:spcAft>
                <a:spcPts val="1200"/>
              </a:spcAft>
            </a:pPr>
            <a:r>
              <a:rPr lang="en-US" sz="2400" dirty="0">
                <a:solidFill>
                  <a:schemeClr val="tx1">
                    <a:lumMod val="75000"/>
                    <a:lumOff val="25000"/>
                  </a:schemeClr>
                </a:solidFill>
                <a:latin typeface="Karla" charset="0"/>
                <a:ea typeface="Karla" charset="0"/>
                <a:cs typeface="Karla" charset="0"/>
              </a:rPr>
              <a:t>The coefficients for TV advertising but with added </a:t>
            </a:r>
            <a:r>
              <a:rPr lang="en-US" sz="2400" b="1" dirty="0">
                <a:solidFill>
                  <a:schemeClr val="tx1">
                    <a:lumMod val="75000"/>
                    <a:lumOff val="25000"/>
                  </a:schemeClr>
                </a:solidFill>
                <a:latin typeface="Karla" charset="0"/>
                <a:ea typeface="Karla" charset="0"/>
                <a:cs typeface="Karla" charset="0"/>
              </a:rPr>
              <a:t>extra</a:t>
            </a:r>
            <a:r>
              <a:rPr lang="en-US" sz="2400" dirty="0">
                <a:solidFill>
                  <a:schemeClr val="tx1">
                    <a:lumMod val="75000"/>
                    <a:lumOff val="25000"/>
                  </a:schemeClr>
                </a:solidFill>
                <a:latin typeface="Karla" charset="0"/>
                <a:ea typeface="Karla" charset="0"/>
                <a:cs typeface="Karla" charset="0"/>
              </a:rPr>
              <a:t> noise: </a:t>
            </a:r>
          </a:p>
          <a:p>
            <a:pPr>
              <a:spcAft>
                <a:spcPts val="1200"/>
              </a:spcAft>
            </a:pPr>
            <a:endParaRPr lang="en-US" sz="2400" dirty="0">
              <a:solidFill>
                <a:schemeClr val="tx1">
                  <a:lumMod val="75000"/>
                  <a:lumOff val="25000"/>
                </a:schemeClr>
              </a:solidFill>
              <a:latin typeface="Karla" charset="0"/>
              <a:ea typeface="Karla" charset="0"/>
              <a:cs typeface="Karla" charset="0"/>
            </a:endParaRPr>
          </a:p>
          <a:p>
            <a:pPr>
              <a:spcAft>
                <a:spcPts val="1200"/>
              </a:spcAft>
            </a:pP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nvPr>
            </p:nvGraphicFramePr>
            <p:xfrm>
              <a:off x="3462867" y="3273645"/>
              <a:ext cx="5418666" cy="1139254"/>
            </p:xfrm>
            <a:graphic>
              <a:graphicData uri="http://schemas.openxmlformats.org/drawingml/2006/table">
                <a:tbl>
                  <a:tblPr firstRow="1" bandRow="1">
                    <a:tableStyleId>{793D81CF-94F2-401A-BA57-92F5A7B2D0C5}</a:tableStyleId>
                  </a:tblPr>
                  <a:tblGrid>
                    <a:gridCol w="2709333">
                      <a:extLst>
                        <a:ext uri="{9D8B030D-6E8A-4147-A177-3AD203B41FA5}">
                          <a16:colId xmlns:a16="http://schemas.microsoft.com/office/drawing/2014/main" val="20000"/>
                        </a:ext>
                      </a:extLst>
                    </a:gridCol>
                    <a:gridCol w="2709333">
                      <a:extLst>
                        <a:ext uri="{9D8B030D-6E8A-4147-A177-3AD203B41FA5}">
                          <a16:colId xmlns:a16="http://schemas.microsoft.com/office/drawing/2014/main" val="20001"/>
                        </a:ext>
                      </a:extLst>
                    </a:gridCol>
                  </a:tblGrid>
                  <a:tr h="0">
                    <a:tc>
                      <a:txBody>
                        <a:bodyPr/>
                        <a:lstStyle/>
                        <a:p>
                          <a:r>
                            <a:rPr lang="en-US" dirty="0"/>
                            <a:t>Method</a:t>
                          </a:r>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extLst>
                      <a:ext uri="{0D108BD9-81ED-4DB2-BD59-A6C34878D82A}">
                        <a16:rowId xmlns:a16="http://schemas.microsoft.com/office/drawing/2014/main" val="10000"/>
                      </a:ext>
                    </a:extLst>
                  </a:tr>
                  <a:tr h="370840">
                    <a:tc>
                      <a:txBody>
                        <a:bodyPr/>
                        <a:lstStyle/>
                        <a:p>
                          <a:r>
                            <a:rPr lang="en-US" dirty="0"/>
                            <a:t>Analytic Formula</a:t>
                          </a:r>
                        </a:p>
                      </a:txBody>
                      <a:tcPr/>
                    </a:tc>
                    <a:tc>
                      <a:txBody>
                        <a:bodyPr/>
                        <a:lstStyle/>
                        <a:p>
                          <a:pPr algn="ctr"/>
                          <a:r>
                            <a:rPr lang="is-IS" sz="1800" b="0" i="0" kern="1200" dirty="0">
                              <a:solidFill>
                                <a:schemeClr val="dk1"/>
                              </a:solidFill>
                              <a:effectLst/>
                              <a:latin typeface="+mn-lt"/>
                              <a:ea typeface="+mn-ea"/>
                              <a:cs typeface="+mn-cs"/>
                            </a:rPr>
                            <a:t>0.0068</a:t>
                          </a:r>
                          <a:endParaRPr lang="en-US" dirty="0"/>
                        </a:p>
                      </a:txBody>
                      <a:tcPr/>
                    </a:tc>
                    <a:extLst>
                      <a:ext uri="{0D108BD9-81ED-4DB2-BD59-A6C34878D82A}">
                        <a16:rowId xmlns:a16="http://schemas.microsoft.com/office/drawing/2014/main" val="10001"/>
                      </a:ext>
                    </a:extLst>
                  </a:tr>
                  <a:tr h="337473">
                    <a:tc>
                      <a:txBody>
                        <a:bodyPr/>
                        <a:lstStyle/>
                        <a:p>
                          <a:r>
                            <a:rPr lang="en-US" dirty="0"/>
                            <a:t>Bootstrap</a:t>
                          </a:r>
                        </a:p>
                      </a:txBody>
                      <a:tcPr/>
                    </a:tc>
                    <a:tc>
                      <a:txBody>
                        <a:bodyPr/>
                        <a:lstStyle/>
                        <a:p>
                          <a:pPr algn="ctr"/>
                          <a:r>
                            <a:rPr lang="nb-NO" dirty="0"/>
                            <a:t>0.0068</a:t>
                          </a:r>
                          <a:endParaRPr lang="en-US" dirty="0"/>
                        </a:p>
                      </a:txBody>
                      <a:tcPr/>
                    </a:tc>
                    <a:extLst>
                      <a:ext uri="{0D108BD9-81ED-4DB2-BD59-A6C34878D82A}">
                        <a16:rowId xmlns:a16="http://schemas.microsoft.com/office/drawing/2014/main" val="10002"/>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397732802"/>
                  </p:ext>
                </p:extLst>
              </p:nvPr>
            </p:nvGraphicFramePr>
            <p:xfrm>
              <a:off x="3462867" y="3273645"/>
              <a:ext cx="5418666" cy="1139254"/>
            </p:xfrm>
            <a:graphic>
              <a:graphicData uri="http://schemas.openxmlformats.org/drawingml/2006/table">
                <a:tbl>
                  <a:tblPr firstRow="1" bandRow="1">
                    <a:tableStyleId>{793D81CF-94F2-401A-BA57-92F5A7B2D0C5}</a:tableStyleId>
                  </a:tblPr>
                  <a:tblGrid>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3"/>
                          <a:stretch>
                            <a:fillRect l="-100450" t="-7576" r="-676" b="-207576"/>
                          </a:stretch>
                        </a:blipFill>
                      </a:tcPr>
                    </a:tc>
                  </a:tr>
                  <a:tr h="370840">
                    <a:tc>
                      <a:txBody>
                        <a:bodyPr/>
                        <a:lstStyle/>
                        <a:p>
                          <a:r>
                            <a:rPr lang="en-US" dirty="0" smtClean="0"/>
                            <a:t>Analytic Formula</a:t>
                          </a:r>
                          <a:endParaRPr lang="en-US" dirty="0"/>
                        </a:p>
                      </a:txBody>
                      <a:tcPr/>
                    </a:tc>
                    <a:tc>
                      <a:txBody>
                        <a:bodyPr/>
                        <a:lstStyle/>
                        <a:p>
                          <a:pPr algn="ctr"/>
                          <a:r>
                            <a:rPr lang="is-IS" sz="1800" b="0" i="0" kern="1200" dirty="0" smtClean="0">
                              <a:solidFill>
                                <a:schemeClr val="dk1"/>
                              </a:solidFill>
                              <a:effectLst/>
                              <a:latin typeface="+mn-lt"/>
                              <a:ea typeface="+mn-ea"/>
                              <a:cs typeface="+mn-cs"/>
                            </a:rPr>
                            <a:t>0.0068</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0.0068</a:t>
                          </a:r>
                          <a:endParaRPr lang="en-US"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nvPr>
            </p:nvGraphicFramePr>
            <p:xfrm>
              <a:off x="3462867" y="5077002"/>
              <a:ext cx="5418666" cy="1139254"/>
            </p:xfrm>
            <a:graphic>
              <a:graphicData uri="http://schemas.openxmlformats.org/drawingml/2006/table">
                <a:tbl>
                  <a:tblPr firstRow="1" bandRow="1">
                    <a:tableStyleId>{793D81CF-94F2-401A-BA57-92F5A7B2D0C5}</a:tableStyleId>
                  </a:tblPr>
                  <a:tblGrid>
                    <a:gridCol w="2709333">
                      <a:extLst>
                        <a:ext uri="{9D8B030D-6E8A-4147-A177-3AD203B41FA5}">
                          <a16:colId xmlns:a16="http://schemas.microsoft.com/office/drawing/2014/main" val="20000"/>
                        </a:ext>
                      </a:extLst>
                    </a:gridCol>
                    <a:gridCol w="2709333">
                      <a:extLst>
                        <a:ext uri="{9D8B030D-6E8A-4147-A177-3AD203B41FA5}">
                          <a16:colId xmlns:a16="http://schemas.microsoft.com/office/drawing/2014/main" val="20001"/>
                        </a:ext>
                      </a:extLst>
                    </a:gridCol>
                  </a:tblGrid>
                  <a:tr h="0">
                    <a:tc>
                      <a:txBody>
                        <a:bodyPr/>
                        <a:lstStyle/>
                        <a:p>
                          <a:r>
                            <a:rPr lang="en-US" dirty="0"/>
                            <a:t>Method</a:t>
                          </a:r>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extLst>
                      <a:ext uri="{0D108BD9-81ED-4DB2-BD59-A6C34878D82A}">
                        <a16:rowId xmlns:a16="http://schemas.microsoft.com/office/drawing/2014/main" val="10000"/>
                      </a:ext>
                    </a:extLst>
                  </a:tr>
                  <a:tr h="370840">
                    <a:tc>
                      <a:txBody>
                        <a:bodyPr/>
                        <a:lstStyle/>
                        <a:p>
                          <a:r>
                            <a:rPr lang="en-US" dirty="0"/>
                            <a:t>Analytic Formula</a:t>
                          </a:r>
                        </a:p>
                      </a:txBody>
                      <a:tcPr/>
                    </a:tc>
                    <a:tc>
                      <a:txBody>
                        <a:bodyPr/>
                        <a:lstStyle/>
                        <a:p>
                          <a:pPr algn="ctr"/>
                          <a:r>
                            <a:rPr lang="is-IS" sz="1800" b="0" i="0" kern="1200" dirty="0">
                              <a:solidFill>
                                <a:schemeClr val="dk1"/>
                              </a:solidFill>
                              <a:effectLst/>
                              <a:latin typeface="+mn-lt"/>
                              <a:ea typeface="+mn-ea"/>
                              <a:cs typeface="+mn-cs"/>
                            </a:rPr>
                            <a:t>0.0028</a:t>
                          </a:r>
                          <a:endParaRPr lang="en-US" dirty="0"/>
                        </a:p>
                      </a:txBody>
                      <a:tcPr/>
                    </a:tc>
                    <a:extLst>
                      <a:ext uri="{0D108BD9-81ED-4DB2-BD59-A6C34878D82A}">
                        <a16:rowId xmlns:a16="http://schemas.microsoft.com/office/drawing/2014/main" val="10001"/>
                      </a:ext>
                    </a:extLst>
                  </a:tr>
                  <a:tr h="337473">
                    <a:tc>
                      <a:txBody>
                        <a:bodyPr/>
                        <a:lstStyle/>
                        <a:p>
                          <a:r>
                            <a:rPr lang="en-US" dirty="0"/>
                            <a:t>Bootstrap</a:t>
                          </a:r>
                        </a:p>
                      </a:txBody>
                      <a:tcPr/>
                    </a:tc>
                    <a:tc>
                      <a:txBody>
                        <a:bodyPr/>
                        <a:lstStyle/>
                        <a:p>
                          <a:pPr algn="ctr"/>
                          <a:r>
                            <a:rPr lang="nb-NO" dirty="0"/>
                            <a:t>0.0023</a:t>
                          </a:r>
                          <a:endParaRPr lang="en-US" dirty="0"/>
                        </a:p>
                      </a:txBody>
                      <a:tcPr/>
                    </a:tc>
                    <a:extLst>
                      <a:ext uri="{0D108BD9-81ED-4DB2-BD59-A6C34878D82A}">
                        <a16:rowId xmlns:a16="http://schemas.microsoft.com/office/drawing/2014/main" val="10002"/>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895079704"/>
                  </p:ext>
                </p:extLst>
              </p:nvPr>
            </p:nvGraphicFramePr>
            <p:xfrm>
              <a:off x="3462867" y="5077002"/>
              <a:ext cx="5418666" cy="1139254"/>
            </p:xfrm>
            <a:graphic>
              <a:graphicData uri="http://schemas.openxmlformats.org/drawingml/2006/table">
                <a:tbl>
                  <a:tblPr firstRow="1" bandRow="1">
                    <a:tableStyleId>{793D81CF-94F2-401A-BA57-92F5A7B2D0C5}</a:tableStyleId>
                  </a:tblPr>
                  <a:tblGrid>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4"/>
                          <a:stretch>
                            <a:fillRect l="-100450" t="-7576" r="-676" b="-209091"/>
                          </a:stretch>
                        </a:blipFill>
                      </a:tcPr>
                    </a:tc>
                  </a:tr>
                  <a:tr h="370840">
                    <a:tc>
                      <a:txBody>
                        <a:bodyPr/>
                        <a:lstStyle/>
                        <a:p>
                          <a:r>
                            <a:rPr lang="en-US" dirty="0" smtClean="0"/>
                            <a:t>Analytic Formula</a:t>
                          </a:r>
                          <a:endParaRPr lang="en-US" dirty="0"/>
                        </a:p>
                      </a:txBody>
                      <a:tcPr/>
                    </a:tc>
                    <a:tc>
                      <a:txBody>
                        <a:bodyPr/>
                        <a:lstStyle/>
                        <a:p>
                          <a:pPr algn="ctr"/>
                          <a:r>
                            <a:rPr lang="is-IS" sz="1800" b="0" i="0" kern="1200" dirty="0" smtClean="0">
                              <a:solidFill>
                                <a:schemeClr val="dk1"/>
                              </a:solidFill>
                              <a:effectLst/>
                              <a:latin typeface="+mn-lt"/>
                              <a:ea typeface="+mn-ea"/>
                              <a:cs typeface="+mn-cs"/>
                            </a:rPr>
                            <a:t>0.0028</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0.0023</a:t>
                          </a:r>
                          <a:endParaRPr lang="en-US" dirty="0"/>
                        </a:p>
                      </a:txBody>
                      <a:tcPr/>
                    </a:tc>
                  </a:tr>
                </a:tbl>
              </a:graphicData>
            </a:graphic>
          </p:graphicFrame>
        </mc:Fallback>
      </mc:AlternateContent>
      <p:grpSp>
        <p:nvGrpSpPr>
          <p:cNvPr id="11" name="Group 10"/>
          <p:cNvGrpSpPr/>
          <p:nvPr/>
        </p:nvGrpSpPr>
        <p:grpSpPr>
          <a:xfrm>
            <a:off x="6367489" y="3863290"/>
            <a:ext cx="5418666" cy="2738682"/>
            <a:chOff x="6367489" y="3863290"/>
            <a:chExt cx="5418666" cy="2738682"/>
          </a:xfrm>
        </p:grpSpPr>
        <p:sp>
          <p:nvSpPr>
            <p:cNvPr id="8" name="Oval 7"/>
            <p:cNvSpPr/>
            <p:nvPr/>
          </p:nvSpPr>
          <p:spPr>
            <a:xfrm>
              <a:off x="6367489" y="4691285"/>
              <a:ext cx="2674961" cy="1910687"/>
            </a:xfrm>
            <a:prstGeom prst="ellipse">
              <a:avLst/>
            </a:prstGeom>
            <a:noFill/>
            <a:ln w="222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Callout 8"/>
            <p:cNvSpPr/>
            <p:nvPr/>
          </p:nvSpPr>
          <p:spPr>
            <a:xfrm>
              <a:off x="9294125" y="3863290"/>
              <a:ext cx="2492030" cy="1227829"/>
            </a:xfrm>
            <a:prstGeom prst="wedgeEllipseCallout">
              <a:avLst>
                <a:gd name="adj1" fmla="val -65646"/>
                <a:gd name="adj2" fmla="val 60277"/>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TextBox 9"/>
          <p:cNvSpPr txBox="1"/>
          <p:nvPr/>
        </p:nvSpPr>
        <p:spPr>
          <a:xfrm>
            <a:off x="9430640" y="4292538"/>
            <a:ext cx="2355515" cy="369332"/>
          </a:xfrm>
          <a:prstGeom prst="rect">
            <a:avLst/>
          </a:prstGeom>
          <a:noFill/>
        </p:spPr>
        <p:txBody>
          <a:bodyPr wrap="square" rtlCol="0">
            <a:spAutoFit/>
          </a:bodyPr>
          <a:lstStyle/>
          <a:p>
            <a:r>
              <a:rPr lang="en-US" dirty="0">
                <a:solidFill>
                  <a:schemeClr val="tx1">
                    <a:lumMod val="75000"/>
                    <a:lumOff val="25000"/>
                  </a:schemeClr>
                </a:solidFill>
              </a:rPr>
              <a:t>Does this make sense?</a:t>
            </a:r>
          </a:p>
        </p:txBody>
      </p:sp>
    </p:spTree>
    <p:extLst>
      <p:ext uri="{BB962C8B-B14F-4D97-AF65-F5344CB8AC3E}">
        <p14:creationId xmlns:p14="http://schemas.microsoft.com/office/powerpoint/2010/main" val="3878606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50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50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9128" y="840932"/>
                <a:ext cx="10102809" cy="5331268"/>
              </a:xfrm>
              <a:noFill/>
              <a:ln w="12700">
                <a:noFill/>
              </a:ln>
              <a:effectLst/>
            </p:spPr>
            <p:txBody>
              <a:bodyPr/>
              <a:lstStyle/>
              <a:p>
                <a:pPr>
                  <a:spcBef>
                    <a:spcPts val="600"/>
                  </a:spcBef>
                </a:pPr>
                <a:r>
                  <a:rPr lang="en-US" sz="2400" dirty="0">
                    <a:solidFill>
                      <a:schemeClr val="bg1">
                        <a:lumMod val="65000"/>
                      </a:schemeClr>
                    </a:solidFill>
                  </a:rPr>
                  <a:t>Bootstrap Resampling</a:t>
                </a:r>
              </a:p>
              <a:p>
                <a:pPr>
                  <a:spcBef>
                    <a:spcPts val="600"/>
                  </a:spcBef>
                </a:pPr>
                <a:r>
                  <a:rPr lang="en-US" sz="2400" b="1" dirty="0">
                    <a:solidFill>
                      <a:schemeClr val="tx1"/>
                    </a:solidFill>
                  </a:rPr>
                  <a:t>How well do we know </a:t>
                </a:r>
                <a14:m>
                  <m:oMath xmlns:m="http://schemas.openxmlformats.org/officeDocument/2006/math">
                    <m:acc>
                      <m:accPr>
                        <m:chr m:val="̂"/>
                        <m:ctrlPr>
                          <a:rPr lang="en-US" sz="2400" b="1" i="1">
                            <a:solidFill>
                              <a:schemeClr val="tx1"/>
                            </a:solidFill>
                            <a:latin typeface="Cambria Math" panose="02040503050406030204" pitchFamily="18" charset="0"/>
                          </a:rPr>
                        </m:ctrlPr>
                      </m:accPr>
                      <m:e>
                        <m:r>
                          <a:rPr lang="en-US" sz="2400" b="1" i="1">
                            <a:solidFill>
                              <a:schemeClr val="tx1"/>
                            </a:solidFill>
                            <a:latin typeface="Cambria Math" charset="0"/>
                          </a:rPr>
                          <m:t>𝒇</m:t>
                        </m:r>
                      </m:e>
                    </m:acc>
                  </m:oMath>
                </a14:m>
                <a:r>
                  <a:rPr lang="en-US" sz="2400" b="1" dirty="0">
                    <a:solidFill>
                      <a:schemeClr val="tx1"/>
                    </a:solidFill>
                  </a:rPr>
                  <a:t> </a:t>
                </a:r>
              </a:p>
              <a:p>
                <a:pPr>
                  <a:spcBef>
                    <a:spcPts val="600"/>
                  </a:spcBef>
                </a:pPr>
                <a:r>
                  <a:rPr lang="en-US" sz="2400" b="1" dirty="0">
                    <a:solidFill>
                      <a:schemeClr val="tx1"/>
                    </a:solidFill>
                  </a:rPr>
                  <a:t>	    Confidence and Prediction Intervals around our </a:t>
                </a:r>
                <a14:m>
                  <m:oMath xmlns:m="http://schemas.openxmlformats.org/officeDocument/2006/math">
                    <m:acc>
                      <m:accPr>
                        <m:chr m:val="̂"/>
                        <m:ctrlPr>
                          <a:rPr lang="en-US" sz="2400" b="1" i="1">
                            <a:solidFill>
                              <a:schemeClr val="tx1"/>
                            </a:solidFill>
                            <a:latin typeface="Cambria Math" panose="02040503050406030204" pitchFamily="18" charset="0"/>
                          </a:rPr>
                        </m:ctrlPr>
                      </m:accPr>
                      <m:e>
                        <m:r>
                          <a:rPr lang="en-US" sz="2400" b="1" i="1">
                            <a:solidFill>
                              <a:schemeClr val="tx1"/>
                            </a:solidFill>
                            <a:latin typeface="Cambria Math" charset="0"/>
                          </a:rPr>
                          <m:t>𝒇</m:t>
                        </m:r>
                      </m:e>
                    </m:acc>
                    <m:r>
                      <a:rPr lang="en-US" sz="2400" i="1">
                        <a:solidFill>
                          <a:schemeClr val="bg1">
                            <a:lumMod val="65000"/>
                          </a:schemeClr>
                        </a:solidFill>
                        <a:latin typeface="Cambria Math" charset="0"/>
                      </a:rPr>
                      <m:t> </m:t>
                    </m:r>
                  </m:oMath>
                </a14:m>
                <a:endParaRPr lang="en-US" sz="2400" dirty="0">
                  <a:solidFill>
                    <a:schemeClr val="bg1">
                      <a:lumMod val="65000"/>
                    </a:schemeClr>
                  </a:solidFill>
                </a:endParaRPr>
              </a:p>
              <a:p>
                <a:pPr>
                  <a:spcBef>
                    <a:spcPts val="600"/>
                  </a:spcBef>
                </a:pPr>
                <a:r>
                  <a:rPr lang="en-US" sz="2400" dirty="0">
                    <a:solidFill>
                      <a:schemeClr val="bg1">
                        <a:lumMod val="65000"/>
                      </a:schemeClr>
                    </a:solidFill>
                    <a:latin typeface="Karla" charset="0"/>
                    <a:ea typeface="Karla" charset="0"/>
                    <a:cs typeface="Karla" charset="0"/>
                  </a:rPr>
                  <a:t>Multiple Regression</a:t>
                </a:r>
              </a:p>
              <a:p>
                <a:pPr lvl="1" indent="0">
                  <a:spcBef>
                    <a:spcPts val="600"/>
                  </a:spcBef>
                  <a:buNone/>
                </a:pPr>
                <a:r>
                  <a:rPr lang="en-US" dirty="0">
                    <a:solidFill>
                      <a:schemeClr val="bg1">
                        <a:lumMod val="65000"/>
                      </a:schemeClr>
                    </a:solidFill>
                    <a:latin typeface="Karla" charset="0"/>
                    <a:ea typeface="Karla" charset="0"/>
                    <a:cs typeface="Karla" charset="0"/>
                  </a:rPr>
                  <a:t>Formulation using Linear Algebra</a:t>
                </a:r>
              </a:p>
              <a:p>
                <a:pPr>
                  <a:spcBef>
                    <a:spcPts val="600"/>
                  </a:spcBef>
                </a:pPr>
                <a:r>
                  <a:rPr lang="en-US" sz="2400" dirty="0">
                    <a:solidFill>
                      <a:schemeClr val="bg1">
                        <a:lumMod val="65000"/>
                      </a:schemeClr>
                    </a:solidFill>
                    <a:latin typeface="Karla" charset="0"/>
                    <a:ea typeface="Karla" charset="0"/>
                    <a:cs typeface="Karla" charset="0"/>
                  </a:rPr>
                  <a:t>Categorical Predictors</a:t>
                </a:r>
              </a:p>
              <a:p>
                <a:pPr>
                  <a:spcBef>
                    <a:spcPts val="600"/>
                  </a:spcBef>
                </a:pPr>
                <a:r>
                  <a:rPr lang="en-US" sz="2400" dirty="0">
                    <a:solidFill>
                      <a:schemeClr val="bg1">
                        <a:lumMod val="65000"/>
                      </a:schemeClr>
                    </a:solidFill>
                    <a:latin typeface="Karla" charset="0"/>
                    <a:ea typeface="Karla" charset="0"/>
                    <a:cs typeface="Karla" charset="0"/>
                  </a:rPr>
                  <a:t>Interaction Terms </a:t>
                </a:r>
              </a:p>
              <a:p>
                <a:pPr>
                  <a:spcBef>
                    <a:spcPts val="600"/>
                  </a:spcBef>
                </a:pPr>
                <a:r>
                  <a:rPr lang="en-US" sz="2400" dirty="0">
                    <a:solidFill>
                      <a:schemeClr val="bg1">
                        <a:lumMod val="65000"/>
                      </a:schemeClr>
                    </a:solidFill>
                    <a:latin typeface="Karla" charset="0"/>
                    <a:ea typeface="Karla" charset="0"/>
                    <a:cs typeface="Karla" charset="0"/>
                  </a:rPr>
                  <a:t>Polynomial Regression </a:t>
                </a:r>
              </a:p>
              <a:p>
                <a:pPr lvl="1" indent="0">
                  <a:spcBef>
                    <a:spcPts val="600"/>
                  </a:spcBef>
                  <a:buNone/>
                </a:pPr>
                <a:r>
                  <a:rPr lang="en-US" dirty="0">
                    <a:solidFill>
                      <a:schemeClr val="bg1">
                        <a:lumMod val="65000"/>
                      </a:schemeClr>
                    </a:solidFill>
                    <a:latin typeface="Karla" charset="0"/>
                    <a:ea typeface="Karla" charset="0"/>
                    <a:cs typeface="Karla" charset="0"/>
                  </a:rPr>
                  <a:t>Linear Algebra Formulation</a:t>
                </a:r>
              </a:p>
              <a:p>
                <a:pPr>
                  <a:spcBef>
                    <a:spcPts val="600"/>
                  </a:spcBef>
                </a:pPr>
                <a:r>
                  <a:rPr lang="en-US" sz="2400" dirty="0">
                    <a:solidFill>
                      <a:schemeClr val="bg1">
                        <a:lumMod val="65000"/>
                      </a:schemeClr>
                    </a:solidFill>
                    <a:latin typeface="Karla" charset="0"/>
                    <a:ea typeface="Karla" charset="0"/>
                    <a:cs typeface="Karla" charset="0"/>
                  </a:rPr>
                  <a:t>Overfitting</a:t>
                </a:r>
              </a:p>
              <a:p>
                <a:pPr>
                  <a:spcBef>
                    <a:spcPts val="600"/>
                  </a:spcBef>
                </a:pPr>
                <a:r>
                  <a:rPr lang="en-US" sz="2400" dirty="0">
                    <a:solidFill>
                      <a:schemeClr val="bg1">
                        <a:lumMod val="65000"/>
                      </a:schemeClr>
                    </a:solidFill>
                    <a:latin typeface="Karla" charset="0"/>
                    <a:ea typeface="Karla" charset="0"/>
                    <a:cs typeface="Karla" charset="0"/>
                  </a:rPr>
                  <a:t>Variable Selection</a:t>
                </a:r>
              </a:p>
              <a:p>
                <a:pPr>
                  <a:spcBef>
                    <a:spcPts val="600"/>
                  </a:spcBef>
                </a:pPr>
                <a:r>
                  <a:rPr lang="en-US" sz="2400" dirty="0">
                    <a:solidFill>
                      <a:schemeClr val="bg1">
                        <a:lumMod val="65000"/>
                      </a:schemeClr>
                    </a:solidFill>
                    <a:latin typeface="Karla" charset="0"/>
                    <a:ea typeface="Karla" charset="0"/>
                    <a:cs typeface="Karla" charset="0"/>
                  </a:rPr>
                  <a:t>Bias vs. Variance</a:t>
                </a:r>
              </a:p>
              <a:p>
                <a:pPr>
                  <a:spcBef>
                    <a:spcPts val="600"/>
                  </a:spcBef>
                </a:pPr>
                <a:endParaRPr lang="en-US" sz="2400" dirty="0">
                  <a:solidFill>
                    <a:schemeClr val="bg1">
                      <a:lumMod val="65000"/>
                    </a:schemeClr>
                  </a:solidFill>
                  <a:latin typeface="Karla" charset="0"/>
                  <a:ea typeface="Karla" charset="0"/>
                  <a:cs typeface="Karla" charset="0"/>
                </a:endParaRPr>
              </a:p>
              <a:p>
                <a:pPr>
                  <a:spcBef>
                    <a:spcPts val="600"/>
                  </a:spcBef>
                </a:pPr>
                <a:endParaRPr lang="en-US" sz="2400" dirty="0">
                  <a:solidFill>
                    <a:schemeClr val="bg1">
                      <a:lumMod val="65000"/>
                    </a:schemeClr>
                  </a:solidFill>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9128" y="840932"/>
                <a:ext cx="10102809" cy="5331268"/>
              </a:xfrm>
              <a:blipFill>
                <a:blip r:embed="rId2"/>
                <a:stretch>
                  <a:fillRect l="-753" t="-713" b="-2850"/>
                </a:stretch>
              </a:blipFill>
              <a:ln w="12700">
                <a:noFill/>
              </a:ln>
              <a:effectLst/>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28</a:t>
            </a:fld>
            <a:endParaRPr lang="en-US"/>
          </a:p>
        </p:txBody>
      </p:sp>
    </p:spTree>
    <p:extLst>
      <p:ext uri="{BB962C8B-B14F-4D97-AF65-F5344CB8AC3E}">
        <p14:creationId xmlns:p14="http://schemas.microsoft.com/office/powerpoint/2010/main" val="2608068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3556" y="1987654"/>
            <a:ext cx="6531792" cy="4354528"/>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29</a:t>
            </a:fld>
            <a:endParaRPr lang="en-US"/>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77577" y="983807"/>
                <a:ext cx="10508374"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Our confidence in </a:t>
                </a:r>
                <a14:m>
                  <m:oMath xmlns:m="http://schemas.openxmlformats.org/officeDocument/2006/math">
                    <m:r>
                      <a:rPr lang="en-US" sz="2400" b="0" i="1" smtClean="0">
                        <a:latin typeface="Cambria Math" charset="0"/>
                      </a:rPr>
                      <m:t>𝑓</m:t>
                    </m:r>
                  </m:oMath>
                </a14:m>
                <a:r>
                  <a:rPr lang="en-US" sz="2400" dirty="0"/>
                  <a:t> is directly connected with the confidence in </a:t>
                </a:r>
                <a14:m>
                  <m:oMath xmlns:m="http://schemas.openxmlformats.org/officeDocument/2006/math">
                    <m:r>
                      <a:rPr lang="en-US" sz="2400" b="0" i="1" smtClean="0">
                        <a:latin typeface="Cambria Math" charset="0"/>
                      </a:rPr>
                      <m:t>𝛽</m:t>
                    </m:r>
                  </m:oMath>
                </a14:m>
                <a:r>
                  <a:rPr lang="en-US" sz="2400" dirty="0"/>
                  <a:t>s. So for each bootstrap sample, we have one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𝛽</m:t>
                        </m:r>
                      </m:e>
                      <m:sub>
                        <m:r>
                          <a:rPr lang="en-US" sz="2400" b="0" i="1" smtClean="0">
                            <a:latin typeface="Cambria Math" charset="0"/>
                          </a:rPr>
                          <m:t>0</m:t>
                        </m:r>
                      </m:sub>
                    </m:sSub>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𝛽</m:t>
                        </m:r>
                      </m:e>
                      <m:sub>
                        <m:r>
                          <a:rPr lang="en-US" sz="2400" b="0" i="1" smtClean="0">
                            <a:latin typeface="Cambria Math" charset="0"/>
                          </a:rPr>
                          <m:t>1</m:t>
                        </m:r>
                      </m:sub>
                    </m:sSub>
                  </m:oMath>
                </a14:m>
                <a:r>
                  <a:rPr lang="en-US" sz="2400" dirty="0"/>
                  <a:t> which we can use to predict </a:t>
                </a:r>
                <a:r>
                  <a:rPr lang="en-US" sz="2400" i="1" dirty="0">
                    <a:latin typeface="Cambria Math" charset="0"/>
                    <a:ea typeface="Cambria Math" charset="0"/>
                    <a:cs typeface="Cambria Math" charset="0"/>
                  </a:rPr>
                  <a:t>y</a:t>
                </a:r>
                <a:r>
                  <a:rPr lang="en-US" sz="2400" dirty="0"/>
                  <a:t> for all </a:t>
                </a:r>
                <a:r>
                  <a:rPr lang="en-US" sz="2400" i="1" dirty="0">
                    <a:latin typeface="Cambria Math" charset="0"/>
                    <a:ea typeface="Cambria Math" charset="0"/>
                    <a:cs typeface="Cambria Math" charset="0"/>
                  </a:rPr>
                  <a:t>x’</a:t>
                </a:r>
                <a:r>
                  <a:rPr lang="en-US" sz="2400" dirty="0"/>
                  <a:t>s. </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77577" y="983807"/>
                <a:ext cx="10508374" cy="799725"/>
              </a:xfrm>
              <a:prstGeom prst="rect">
                <a:avLst/>
              </a:prstGeom>
              <a:blipFill rotWithShape="0">
                <a:blip r:embed="rId4"/>
                <a:stretch>
                  <a:fillRect l="-929" t="-6061" r="-638" b="-65152"/>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744107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9128" y="840932"/>
                <a:ext cx="10102809" cy="5331268"/>
              </a:xfrm>
              <a:noFill/>
              <a:ln w="12700">
                <a:noFill/>
              </a:ln>
              <a:effectLst/>
            </p:spPr>
            <p:txBody>
              <a:bodyPr/>
              <a:lstStyle/>
              <a:p>
                <a:pPr>
                  <a:spcBef>
                    <a:spcPts val="600"/>
                  </a:spcBef>
                </a:pPr>
                <a:r>
                  <a:rPr lang="en-US" sz="2400" dirty="0"/>
                  <a:t>Bootstrap Resampling</a:t>
                </a:r>
              </a:p>
              <a:p>
                <a:pPr>
                  <a:spcBef>
                    <a:spcPts val="600"/>
                  </a:spcBef>
                </a:pPr>
                <a:r>
                  <a:rPr lang="en-US" sz="2400" dirty="0"/>
                  <a:t>How well do we know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charset="0"/>
                          </a:rPr>
                          <m:t>𝑓</m:t>
                        </m:r>
                      </m:e>
                    </m:acc>
                  </m:oMath>
                </a14:m>
                <a:r>
                  <a:rPr lang="en-US" sz="2400" dirty="0"/>
                  <a:t> </a:t>
                </a:r>
              </a:p>
              <a:p>
                <a:pPr>
                  <a:spcBef>
                    <a:spcPts val="600"/>
                  </a:spcBef>
                </a:pPr>
                <a:r>
                  <a:rPr lang="en-US" sz="2400" dirty="0"/>
                  <a:t>	    Confidence and Prediction Intervals around our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charset="0"/>
                          </a:rPr>
                          <m:t>𝑓</m:t>
                        </m:r>
                      </m:e>
                    </m:acc>
                    <m:r>
                      <a:rPr lang="en-US" sz="2400" i="1">
                        <a:latin typeface="Cambria Math" charset="0"/>
                      </a:rPr>
                      <m:t> </m:t>
                    </m:r>
                  </m:oMath>
                </a14:m>
                <a:endParaRPr lang="en-US" sz="2400" dirty="0"/>
              </a:p>
              <a:p>
                <a:pPr>
                  <a:spcBef>
                    <a:spcPts val="600"/>
                  </a:spcBef>
                </a:pPr>
                <a:r>
                  <a:rPr lang="en-US" sz="2400" dirty="0">
                    <a:latin typeface="Karla" charset="0"/>
                    <a:ea typeface="Karla" charset="0"/>
                    <a:cs typeface="Karla" charset="0"/>
                  </a:rPr>
                  <a:t>Multiple Regression</a:t>
                </a:r>
              </a:p>
              <a:p>
                <a:pPr lvl="1" indent="0">
                  <a:spcBef>
                    <a:spcPts val="600"/>
                  </a:spcBef>
                  <a:buNone/>
                </a:pPr>
                <a:r>
                  <a:rPr lang="en-US" dirty="0">
                    <a:latin typeface="Karla" charset="0"/>
                    <a:ea typeface="Karla" charset="0"/>
                    <a:cs typeface="Karla" charset="0"/>
                  </a:rPr>
                  <a:t>Formulation using Linear Algebra</a:t>
                </a:r>
              </a:p>
              <a:p>
                <a:pPr>
                  <a:spcBef>
                    <a:spcPts val="600"/>
                  </a:spcBef>
                </a:pPr>
                <a:r>
                  <a:rPr lang="en-US" sz="2400" dirty="0">
                    <a:latin typeface="Karla" charset="0"/>
                    <a:ea typeface="Karla" charset="0"/>
                    <a:cs typeface="Karla" charset="0"/>
                  </a:rPr>
                  <a:t>Categorical Predictors</a:t>
                </a:r>
              </a:p>
              <a:p>
                <a:pPr>
                  <a:spcBef>
                    <a:spcPts val="600"/>
                  </a:spcBef>
                </a:pPr>
                <a:r>
                  <a:rPr lang="en-US" sz="2400" dirty="0">
                    <a:solidFill>
                      <a:schemeClr val="tx1">
                        <a:lumMod val="75000"/>
                        <a:lumOff val="25000"/>
                      </a:schemeClr>
                    </a:solidFill>
                    <a:latin typeface="Karla" charset="0"/>
                    <a:ea typeface="Karla" charset="0"/>
                    <a:cs typeface="Karla" charset="0"/>
                  </a:rPr>
                  <a:t>Interaction Terms </a:t>
                </a:r>
                <a:endParaRPr lang="en-US" sz="2400" dirty="0">
                  <a:latin typeface="Karla" charset="0"/>
                  <a:ea typeface="Karla" charset="0"/>
                  <a:cs typeface="Karla" charset="0"/>
                </a:endParaRPr>
              </a:p>
              <a:p>
                <a:pPr>
                  <a:spcBef>
                    <a:spcPts val="600"/>
                  </a:spcBef>
                </a:pPr>
                <a:r>
                  <a:rPr lang="en-US" sz="2400" dirty="0">
                    <a:solidFill>
                      <a:schemeClr val="tx1">
                        <a:lumMod val="75000"/>
                        <a:lumOff val="25000"/>
                      </a:schemeClr>
                    </a:solidFill>
                    <a:latin typeface="Karla" charset="0"/>
                    <a:ea typeface="Karla" charset="0"/>
                    <a:cs typeface="Karla" charset="0"/>
                  </a:rPr>
                  <a:t>Polynomial Regression </a:t>
                </a:r>
              </a:p>
              <a:p>
                <a:pPr lvl="1" indent="0">
                  <a:spcBef>
                    <a:spcPts val="600"/>
                  </a:spcBef>
                  <a:buNone/>
                </a:pPr>
                <a:r>
                  <a:rPr lang="en-US" dirty="0">
                    <a:solidFill>
                      <a:schemeClr val="tx1">
                        <a:lumMod val="75000"/>
                        <a:lumOff val="25000"/>
                      </a:schemeClr>
                    </a:solidFill>
                    <a:latin typeface="Karla" charset="0"/>
                    <a:ea typeface="Karla" charset="0"/>
                    <a:cs typeface="Karla" charset="0"/>
                  </a:rPr>
                  <a:t>Linear Algebra Formulation</a:t>
                </a:r>
              </a:p>
              <a:p>
                <a:pPr>
                  <a:spcBef>
                    <a:spcPts val="600"/>
                  </a:spcBef>
                </a:pPr>
                <a:r>
                  <a:rPr lang="en-US" sz="2400" dirty="0">
                    <a:solidFill>
                      <a:schemeClr val="tx1">
                        <a:lumMod val="75000"/>
                        <a:lumOff val="25000"/>
                      </a:schemeClr>
                    </a:solidFill>
                    <a:latin typeface="Karla" charset="0"/>
                    <a:ea typeface="Karla" charset="0"/>
                    <a:cs typeface="Karla" charset="0"/>
                  </a:rPr>
                  <a:t>Overfitting</a:t>
                </a:r>
              </a:p>
              <a:p>
                <a:pPr>
                  <a:spcBef>
                    <a:spcPts val="600"/>
                  </a:spcBef>
                </a:pPr>
                <a:r>
                  <a:rPr lang="en-US" sz="2400" dirty="0">
                    <a:solidFill>
                      <a:schemeClr val="tx1">
                        <a:lumMod val="75000"/>
                        <a:lumOff val="25000"/>
                      </a:schemeClr>
                    </a:solidFill>
                    <a:latin typeface="Karla" charset="0"/>
                    <a:ea typeface="Karla" charset="0"/>
                    <a:cs typeface="Karla" charset="0"/>
                  </a:rPr>
                  <a:t>Variable Selection</a:t>
                </a:r>
              </a:p>
              <a:p>
                <a:pPr>
                  <a:spcBef>
                    <a:spcPts val="600"/>
                  </a:spcBef>
                </a:pPr>
                <a:r>
                  <a:rPr lang="en-US" sz="2400" dirty="0">
                    <a:solidFill>
                      <a:schemeClr val="tx1">
                        <a:lumMod val="75000"/>
                        <a:lumOff val="25000"/>
                      </a:schemeClr>
                    </a:solidFill>
                    <a:latin typeface="Karla" charset="0"/>
                    <a:ea typeface="Karla" charset="0"/>
                    <a:cs typeface="Karla" charset="0"/>
                  </a:rPr>
                  <a:t>Bias vs. Variance</a:t>
                </a:r>
              </a:p>
              <a:p>
                <a:pPr>
                  <a:spcBef>
                    <a:spcPts val="600"/>
                  </a:spcBef>
                </a:pPr>
                <a:endParaRPr lang="en-US" sz="2400" dirty="0">
                  <a:solidFill>
                    <a:schemeClr val="tx1">
                      <a:lumMod val="75000"/>
                      <a:lumOff val="25000"/>
                    </a:schemeClr>
                  </a:solidFill>
                  <a:latin typeface="Karla" charset="0"/>
                  <a:ea typeface="Karla" charset="0"/>
                  <a:cs typeface="Karla" charset="0"/>
                </a:endParaRPr>
              </a:p>
              <a:p>
                <a:pPr>
                  <a:spcBef>
                    <a:spcPts val="600"/>
                  </a:spcBef>
                </a:pPr>
                <a:endParaRPr lang="en-US" sz="2400" dirty="0">
                  <a:solidFill>
                    <a:schemeClr val="tx1">
                      <a:lumMod val="75000"/>
                      <a:lumOff val="25000"/>
                    </a:schemeClr>
                  </a:solidFill>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9128" y="840932"/>
                <a:ext cx="10102809" cy="5331268"/>
              </a:xfrm>
              <a:blipFill>
                <a:blip r:embed="rId2"/>
                <a:stretch>
                  <a:fillRect l="-753" t="-713" b="-3088"/>
                </a:stretch>
              </a:blipFill>
              <a:ln w="12700">
                <a:noFill/>
              </a:ln>
              <a:effectLst/>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a:t>
            </a:fld>
            <a:endParaRPr lang="en-US"/>
          </a:p>
        </p:txBody>
      </p:sp>
    </p:spTree>
    <p:extLst>
      <p:ext uri="{BB962C8B-B14F-4D97-AF65-F5344CB8AC3E}">
        <p14:creationId xmlns:p14="http://schemas.microsoft.com/office/powerpoint/2010/main" val="2991381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30</a:t>
            </a:fld>
            <a:endParaRPr lang="en-US"/>
          </a:p>
        </p:txBody>
      </p:sp>
      <p:sp>
        <p:nvSpPr>
          <p:cNvPr id="9" name="Content Placeholder 2"/>
          <p:cNvSpPr txBox="1">
            <a:spLocks/>
          </p:cNvSpPr>
          <p:nvPr/>
        </p:nvSpPr>
        <p:spPr>
          <a:xfrm>
            <a:off x="777577" y="983807"/>
            <a:ext cx="1050546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Here we show two difference set of models given the </a:t>
            </a:r>
            <a:r>
              <a:rPr lang="en-US" sz="2400"/>
              <a:t>fitted coefficients. </a:t>
            </a:r>
            <a:endParaRPr lang="en-US" sz="2400" dirty="0"/>
          </a:p>
        </p:txBody>
      </p:sp>
    </p:spTree>
    <p:extLst>
      <p:ext uri="{BB962C8B-B14F-4D97-AF65-F5344CB8AC3E}">
        <p14:creationId xmlns:p14="http://schemas.microsoft.com/office/powerpoint/2010/main" val="13361646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31</a:t>
            </a:fld>
            <a:endParaRPr lang="en-US"/>
          </a:p>
        </p:txBody>
      </p:sp>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There is one such regression line for every bootstrapped sample. </a:t>
            </a:r>
          </a:p>
        </p:txBody>
      </p:sp>
    </p:spTree>
    <p:extLst>
      <p:ext uri="{BB962C8B-B14F-4D97-AF65-F5344CB8AC3E}">
        <p14:creationId xmlns:p14="http://schemas.microsoft.com/office/powerpoint/2010/main" val="30133274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p:pic>
        <p:nvPicPr>
          <p:cNvPr id="7" name="Picture 6">
            <a:extLst>
              <a:ext uri="{FF2B5EF4-FFF2-40B4-BE49-F238E27FC236}">
                <a16:creationId xmlns:a16="http://schemas.microsoft.com/office/drawing/2014/main" id="{63E99432-39F7-0040-BE73-4E4EA3F6EEC0}"/>
              </a:ext>
            </a:extLst>
          </p:cNvPr>
          <p:cNvPicPr>
            <a:picLocks noChangeAspect="1"/>
          </p:cNvPicPr>
          <p:nvPr/>
        </p:nvPicPr>
        <p:blipFill>
          <a:blip r:embed="rId3"/>
          <a:stretch>
            <a:fillRect/>
          </a:stretch>
        </p:blipFill>
        <p:spPr>
          <a:xfrm rot="5400000">
            <a:off x="5296607" y="3626884"/>
            <a:ext cx="3486239" cy="700076"/>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32</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bootstrapped samples. </a:t>
            </a:r>
          </a:p>
        </p:txBody>
      </p:sp>
      <mc:AlternateContent xmlns:mc="http://schemas.openxmlformats.org/markup-compatibility/2006" xmlns:a14="http://schemas.microsoft.com/office/drawing/2010/main">
        <mc:Choice Requires="a14">
          <p:sp>
            <p:nvSpPr>
              <p:cNvPr id="14" name="Content Placeholder 2"/>
              <p:cNvSpPr txBox="1">
                <a:spLocks/>
              </p:cNvSpPr>
              <p:nvPr/>
            </p:nvSpPr>
            <p:spPr>
              <a:xfrm>
                <a:off x="777577" y="1577263"/>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panose="02040503050406030204" pitchFamily="18" charset="0"/>
                          </a:rPr>
                        </m:ctrlPr>
                      </m:accPr>
                      <m:e>
                        <m:r>
                          <a:rPr lang="en-US" sz="2400" b="0" i="1" smtClean="0">
                            <a:latin typeface="Cambria Math" charset="0"/>
                          </a:rPr>
                          <m:t>𝑓</m:t>
                        </m:r>
                      </m:e>
                    </m:acc>
                  </m:oMath>
                </a14:m>
                <a:r>
                  <a:rPr lang="en-US" sz="2400" dirty="0"/>
                  <a:t>, and determine the mean and standard deviation.  </a:t>
                </a:r>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777577" y="1577263"/>
                <a:ext cx="10317886" cy="799725"/>
              </a:xfrm>
              <a:prstGeom prst="rect">
                <a:avLst/>
              </a:prstGeom>
              <a:blipFill rotWithShape="0">
                <a:blip r:embed="rId5"/>
                <a:stretch>
                  <a:fillRect l="-946" t="-3053" r="-355" b="-2290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73088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42" presetClass="path" presetSubtype="0" accel="50000" decel="50000" fill="hold" nodeType="withEffect">
                                  <p:stCondLst>
                                    <p:cond delay="0"/>
                                  </p:stCondLst>
                                  <p:childTnLst>
                                    <p:animMotion origin="layout" path="M -3.75E-6 -1.11111E-6 L 0.22943 0.04283 " pathEditMode="relative" rAng="0" ptsTypes="AA">
                                      <p:cBhvr>
                                        <p:cTn id="14" dur="2000" fill="hold"/>
                                        <p:tgtEl>
                                          <p:spTgt spid="7"/>
                                        </p:tgtEl>
                                        <p:attrNameLst>
                                          <p:attrName>ppt_x</p:attrName>
                                          <p:attrName>ppt_y</p:attrName>
                                        </p:attrNameLst>
                                      </p:cBhvr>
                                      <p:rCtr x="11471" y="2130"/>
                                    </p:animMotion>
                                  </p:childTnLst>
                                </p:cTn>
                              </p:par>
                              <p:par>
                                <p:cTn id="15" presetID="6" presetClass="emph" presetSubtype="0" fill="hold" nodeType="withEffect">
                                  <p:stCondLst>
                                    <p:cond delay="0"/>
                                  </p:stCondLst>
                                  <p:childTnLst>
                                    <p:animScale>
                                      <p:cBhvr>
                                        <p:cTn id="16"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972074" y="3269807"/>
            <a:ext cx="5486400" cy="914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33</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sub-samples.  </a:t>
            </a:r>
          </a:p>
        </p:txBody>
      </p:sp>
      <mc:AlternateContent xmlns:mc="http://schemas.openxmlformats.org/markup-compatibility/2006" xmlns:a14="http://schemas.microsoft.com/office/drawing/2010/main">
        <mc:Choice Requires="a14">
          <p:sp>
            <p:nvSpPr>
              <p:cNvPr id="14" name="Content Placeholder 2"/>
              <p:cNvSpPr txBox="1">
                <a:spLocks/>
              </p:cNvSpPr>
              <p:nvPr/>
            </p:nvSpPr>
            <p:spPr>
              <a:xfrm>
                <a:off x="777577" y="1225166"/>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panose="02040503050406030204" pitchFamily="18" charset="0"/>
                          </a:rPr>
                        </m:ctrlPr>
                      </m:accPr>
                      <m:e>
                        <m:r>
                          <a:rPr lang="en-US" sz="2400" b="0" i="1" smtClean="0">
                            <a:latin typeface="Cambria Math" charset="0"/>
                          </a:rPr>
                          <m:t>𝑓</m:t>
                        </m:r>
                      </m:e>
                    </m:acc>
                  </m:oMath>
                </a14:m>
                <a:r>
                  <a:rPr lang="en-US" sz="2400" dirty="0"/>
                  <a:t>, and determine the mean and standard deviation.  </a:t>
                </a:r>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777577" y="1225166"/>
                <a:ext cx="10317886" cy="799725"/>
              </a:xfrm>
              <a:prstGeom prst="rect">
                <a:avLst/>
              </a:prstGeom>
              <a:blipFill rotWithShape="0">
                <a:blip r:embed="rId5"/>
                <a:stretch>
                  <a:fillRect l="-946" t="-3053" r="-355" b="-2290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0380163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977437" y="3275638"/>
            <a:ext cx="5486400" cy="914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34</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sub-samples.  </a:t>
            </a:r>
          </a:p>
        </p:txBody>
      </p:sp>
      <mc:AlternateContent xmlns:mc="http://schemas.openxmlformats.org/markup-compatibility/2006" xmlns:a14="http://schemas.microsoft.com/office/drawing/2010/main">
        <mc:Choice Requires="a14">
          <p:sp>
            <p:nvSpPr>
              <p:cNvPr id="14" name="Content Placeholder 2"/>
              <p:cNvSpPr txBox="1">
                <a:spLocks/>
              </p:cNvSpPr>
              <p:nvPr/>
            </p:nvSpPr>
            <p:spPr>
              <a:xfrm>
                <a:off x="777577" y="1225166"/>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panose="02040503050406030204" pitchFamily="18" charset="0"/>
                          </a:rPr>
                        </m:ctrlPr>
                      </m:accPr>
                      <m:e>
                        <m:r>
                          <a:rPr lang="en-US" sz="2400" b="0" i="1" smtClean="0">
                            <a:latin typeface="Cambria Math" charset="0"/>
                          </a:rPr>
                          <m:t>𝑓</m:t>
                        </m:r>
                      </m:e>
                    </m:acc>
                  </m:oMath>
                </a14:m>
                <a:r>
                  <a:rPr lang="en-US" sz="2400" dirty="0"/>
                  <a:t>, and determine the mean and standard deviation.  </a:t>
                </a:r>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777577" y="1225166"/>
                <a:ext cx="10317886" cy="799725"/>
              </a:xfrm>
              <a:prstGeom prst="rect">
                <a:avLst/>
              </a:prstGeom>
              <a:blipFill rotWithShape="0">
                <a:blip r:embed="rId5"/>
                <a:stretch>
                  <a:fillRect l="-946" t="-3053" r="-355" b="-2290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9095225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35</a:t>
            </a:fld>
            <a:endParaRPr lang="en-US"/>
          </a:p>
        </p:txBody>
      </p:sp>
      <mc:AlternateContent xmlns:mc="http://schemas.openxmlformats.org/markup-compatibility/2006" xmlns:a14="http://schemas.microsoft.com/office/drawing/2010/main">
        <mc:Choice Requires="a14">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For every </a:t>
                </a:r>
                <a14:m>
                  <m:oMath xmlns:m="http://schemas.openxmlformats.org/officeDocument/2006/math">
                    <m:r>
                      <a:rPr lang="en-US" sz="2400" b="0" i="1" smtClean="0">
                        <a:latin typeface="Cambria Math" charset="0"/>
                      </a:rPr>
                      <m:t>𝑥</m:t>
                    </m:r>
                  </m:oMath>
                </a14:m>
                <a:r>
                  <a:rPr lang="en-US" sz="2400" dirty="0"/>
                  <a:t>, we calculate the mean of the models,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charset="0"/>
                          </a:rPr>
                          <m:t>𝑓</m:t>
                        </m:r>
                      </m:e>
                    </m:acc>
                  </m:oMath>
                </a14:m>
                <a:r>
                  <a:rPr lang="en-US" sz="2400" dirty="0"/>
                  <a:t> (shown with dotted line) and the 95% CI of those models (shaded area).</a:t>
                </a:r>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777577" y="983807"/>
                <a:ext cx="10020439" cy="799725"/>
              </a:xfrm>
              <a:prstGeom prst="rect">
                <a:avLst/>
              </a:prstGeom>
              <a:blipFill rotWithShape="0">
                <a:blip r:embed="rId4"/>
                <a:stretch>
                  <a:fillRect l="-974" t="-3030" r="-1582" b="-21970"/>
                </a:stretch>
              </a:blipFill>
              <a:ln>
                <a:noFill/>
              </a:ln>
            </p:spPr>
            <p:txBody>
              <a:bodyPr/>
              <a:lstStyle/>
              <a:p>
                <a:r>
                  <a:rPr lang="en-US">
                    <a:noFill/>
                  </a:rPr>
                  <a:t> </a:t>
                </a:r>
              </a:p>
            </p:txBody>
          </p:sp>
        </mc:Fallback>
      </mc:AlternateContent>
      <p:grpSp>
        <p:nvGrpSpPr>
          <p:cNvPr id="6" name="Group 5"/>
          <p:cNvGrpSpPr/>
          <p:nvPr/>
        </p:nvGrpSpPr>
        <p:grpSpPr>
          <a:xfrm>
            <a:off x="2501218" y="1944111"/>
            <a:ext cx="6515100" cy="4343400"/>
            <a:chOff x="2501218" y="1944111"/>
            <a:chExt cx="6515100" cy="4343400"/>
          </a:xfrm>
        </p:grpSpPr>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1218" y="1944111"/>
              <a:ext cx="6515100" cy="4343400"/>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4499430" y="2662139"/>
                  <a:ext cx="1320800" cy="384914"/>
                </a:xfrm>
                <a:prstGeom prst="rect">
                  <a:avLst/>
                </a:prstGeom>
                <a:solidFill>
                  <a:schemeClr val="bg1"/>
                </a:solidFill>
              </p:spPr>
              <p:txBody>
                <a:bodyPr wrap="square" rtlCol="0">
                  <a:spAutoFit/>
                </a:bodyPr>
                <a:lstStyle/>
                <a:p>
                  <a:r>
                    <a:rPr lang="en-US" dirty="0"/>
                    <a:t>Estimated </a:t>
                  </a:r>
                  <a14:m>
                    <m:oMath xmlns:m="http://schemas.openxmlformats.org/officeDocument/2006/math">
                      <m:acc>
                        <m:accPr>
                          <m:chr m:val="̂"/>
                          <m:ctrlPr>
                            <a:rPr lang="en-US" i="1" dirty="0" smtClean="0">
                              <a:latin typeface="Cambria Math" panose="02040503050406030204" pitchFamily="18" charset="0"/>
                            </a:rPr>
                          </m:ctrlPr>
                        </m:accPr>
                        <m:e>
                          <m:r>
                            <a:rPr lang="en-US" b="0" i="1" dirty="0" smtClean="0">
                              <a:latin typeface="Cambria Math" charset="0"/>
                            </a:rPr>
                            <m:t>𝑓</m:t>
                          </m:r>
                        </m:e>
                      </m:acc>
                    </m:oMath>
                  </a14:m>
                  <a:endParaRPr lang="en-US" i="1" dirty="0"/>
                </a:p>
              </p:txBody>
            </p:sp>
          </mc:Choice>
          <mc:Fallback xmlns="">
            <p:sp>
              <p:nvSpPr>
                <p:cNvPr id="5" name="TextBox 4"/>
                <p:cNvSpPr txBox="1">
                  <a:spLocks noRot="1" noChangeAspect="1" noMove="1" noResize="1" noEditPoints="1" noAdjustHandles="1" noChangeArrowheads="1" noChangeShapeType="1" noTextEdit="1"/>
                </p:cNvSpPr>
                <p:nvPr/>
              </p:nvSpPr>
              <p:spPr>
                <a:xfrm>
                  <a:off x="4499430" y="2662139"/>
                  <a:ext cx="1320800" cy="384914"/>
                </a:xfrm>
                <a:prstGeom prst="rect">
                  <a:avLst/>
                </a:prstGeom>
                <a:blipFill rotWithShape="0">
                  <a:blip r:embed="rId6"/>
                  <a:stretch>
                    <a:fillRect l="-3687" t="-7937" r="-12442" b="-25397"/>
                  </a:stretch>
                </a:blipFill>
              </p:spPr>
              <p:txBody>
                <a:bodyPr/>
                <a:lstStyle/>
                <a:p>
                  <a:r>
                    <a:rPr lang="en-US">
                      <a:noFill/>
                    </a:rPr>
                    <a:t> </a:t>
                  </a:r>
                </a:p>
              </p:txBody>
            </p:sp>
          </mc:Fallback>
        </mc:AlternateContent>
      </p:grpSp>
    </p:spTree>
    <p:extLst>
      <p:ext uri="{BB962C8B-B14F-4D97-AF65-F5344CB8AC3E}">
        <p14:creationId xmlns:p14="http://schemas.microsoft.com/office/powerpoint/2010/main" val="6090446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1584118"/>
            <a:ext cx="9144000" cy="5486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Confidence in predicting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smtClean="0">
                            <a:latin typeface="Cambria Math" charset="0"/>
                            <a:ea typeface="Karla" charset="0"/>
                            <a:cs typeface="Karla" charset="0"/>
                          </a:rPr>
                          <m:t>𝑦</m:t>
                        </m:r>
                      </m:e>
                    </m:acc>
                  </m:oMath>
                </a14:m>
                <a:endParaRPr lang="en-US" dirty="0">
                  <a:latin typeface="Karla" charset="0"/>
                  <a:ea typeface="Karla" charset="0"/>
                  <a:cs typeface="Karla"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10400" b="-2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36</a:t>
            </a:fld>
            <a:endParaRPr lang="en-US"/>
          </a:p>
        </p:txBody>
      </p:sp>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 </a:t>
            </a:r>
          </a:p>
          <a:p>
            <a:r>
              <a:rPr lang="en-US" sz="2400" dirty="0"/>
              <a:t> </a:t>
            </a:r>
          </a:p>
        </p:txBody>
      </p:sp>
      <p:sp>
        <p:nvSpPr>
          <p:cNvPr id="20" name="Content Placeholder 2"/>
          <p:cNvSpPr txBox="1">
            <a:spLocks/>
          </p:cNvSpPr>
          <p:nvPr/>
        </p:nvSpPr>
        <p:spPr>
          <a:xfrm>
            <a:off x="463480" y="816842"/>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endParaRPr lang="en-US" sz="2400" dirty="0"/>
          </a:p>
        </p:txBody>
      </p:sp>
    </p:spTree>
    <p:extLst>
      <p:ext uri="{BB962C8B-B14F-4D97-AF65-F5344CB8AC3E}">
        <p14:creationId xmlns:p14="http://schemas.microsoft.com/office/powerpoint/2010/main" val="600617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1581912"/>
            <a:ext cx="9144000" cy="5486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Confidence in predicting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smtClean="0">
                            <a:latin typeface="Cambria Math" charset="0"/>
                            <a:ea typeface="Karla" charset="0"/>
                            <a:cs typeface="Karla" charset="0"/>
                          </a:rPr>
                          <m:t>𝑦</m:t>
                        </m:r>
                      </m:e>
                    </m:acc>
                  </m:oMath>
                </a14:m>
                <a:endParaRPr lang="en-US" dirty="0">
                  <a:latin typeface="Karla" charset="0"/>
                  <a:ea typeface="Karla" charset="0"/>
                  <a:cs typeface="Karla"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10400" b="-2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37</a:t>
            </a:fld>
            <a:endParaRPr lang="en-US"/>
          </a:p>
        </p:txBody>
      </p:sp>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 </a:t>
            </a:r>
          </a:p>
          <a:p>
            <a:r>
              <a:rPr lang="en-US" sz="2400" dirty="0"/>
              <a:t> </a:t>
            </a:r>
          </a:p>
        </p:txBody>
      </p:sp>
      <mc:AlternateContent xmlns:mc="http://schemas.openxmlformats.org/markup-compatibility/2006" xmlns:a14="http://schemas.microsoft.com/office/drawing/2010/main">
        <mc:Choice Requires="a14">
          <p:sp>
            <p:nvSpPr>
              <p:cNvPr id="20" name="Content Placeholder 2"/>
              <p:cNvSpPr txBox="1">
                <a:spLocks/>
              </p:cNvSpPr>
              <p:nvPr/>
            </p:nvSpPr>
            <p:spPr>
              <a:xfrm>
                <a:off x="463480" y="816842"/>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sz="2400" dirty="0"/>
                  <a:t>for a given </a:t>
                </a:r>
                <a:r>
                  <a:rPr lang="en-US" sz="2400" i="1" dirty="0">
                    <a:latin typeface="Cambria Math" charset="0"/>
                    <a:ea typeface="Cambria Math" charset="0"/>
                    <a:cs typeface="Cambria Math" charset="0"/>
                  </a:rPr>
                  <a:t>x</a:t>
                </a:r>
                <a:r>
                  <a:rPr lang="en-US" sz="2400" dirty="0"/>
                  <a:t>, w</a:t>
                </a:r>
                <a:r>
                  <a:rPr lang="en-US" sz="2400" b="0" dirty="0"/>
                  <a:t>e have a distribution of models </a:t>
                </a:r>
                <a14:m>
                  <m:oMath xmlns:m="http://schemas.openxmlformats.org/officeDocument/2006/math">
                    <m:r>
                      <a:rPr lang="en-US" sz="2400" b="0" i="1" smtClean="0">
                        <a:latin typeface="Cambria Math" charset="0"/>
                      </a:rPr>
                      <m:t>𝑓</m:t>
                    </m:r>
                    <m:d>
                      <m:dPr>
                        <m:ctrlPr>
                          <a:rPr lang="en-US" sz="2400" b="0" i="1" smtClean="0">
                            <a:latin typeface="Cambria Math" panose="02040503050406030204" pitchFamily="18" charset="0"/>
                          </a:rPr>
                        </m:ctrlPr>
                      </m:dPr>
                      <m:e>
                        <m:r>
                          <a:rPr lang="en-US" sz="2400" b="0" i="1" smtClean="0">
                            <a:latin typeface="Cambria Math" charset="0"/>
                          </a:rPr>
                          <m:t>𝑥</m:t>
                        </m:r>
                      </m:e>
                    </m:d>
                  </m:oMath>
                </a14:m>
                <a:endParaRPr lang="en-US" sz="2400" b="0" dirty="0"/>
              </a:p>
              <a:p>
                <a:pPr marL="342900" indent="-342900">
                  <a:buFont typeface="Arial" charset="0"/>
                  <a:buChar char="•"/>
                </a:pPr>
                <a:r>
                  <a:rPr lang="en-US" sz="2400" dirty="0"/>
                  <a:t>for each of these </a:t>
                </a:r>
                <a14:m>
                  <m:oMath xmlns:m="http://schemas.openxmlformats.org/officeDocument/2006/math">
                    <m:r>
                      <a:rPr lang="en-US" sz="2400" i="1">
                        <a:latin typeface="Cambria Math" charset="0"/>
                      </a:rPr>
                      <m:t>𝑓</m:t>
                    </m:r>
                    <m:d>
                      <m:dPr>
                        <m:ctrlPr>
                          <a:rPr lang="en-US" sz="2400" i="1">
                            <a:latin typeface="Cambria Math" panose="02040503050406030204" pitchFamily="18" charset="0"/>
                          </a:rPr>
                        </m:ctrlPr>
                      </m:dPr>
                      <m:e>
                        <m:r>
                          <a:rPr lang="en-US" sz="2400" i="1">
                            <a:latin typeface="Cambria Math" charset="0"/>
                          </a:rPr>
                          <m:t>𝑥</m:t>
                        </m:r>
                      </m:e>
                    </m:d>
                    <m:r>
                      <a:rPr lang="en-US" sz="2400" i="1">
                        <a:latin typeface="Cambria Math" charset="0"/>
                      </a:rPr>
                      <m:t>, </m:t>
                    </m:r>
                  </m:oMath>
                </a14:m>
                <a:r>
                  <a:rPr lang="en-US" sz="2400" dirty="0"/>
                  <a:t>the prediction for </a:t>
                </a:r>
                <a14:m>
                  <m:oMath xmlns:m="http://schemas.openxmlformats.org/officeDocument/2006/math">
                    <m:r>
                      <a:rPr lang="en-US" sz="2400" i="1">
                        <a:latin typeface="Cambria Math" charset="0"/>
                      </a:rPr>
                      <m:t>𝑦</m:t>
                    </m:r>
                    <m:r>
                      <a:rPr lang="en-US" sz="2400" i="1">
                        <a:latin typeface="Cambria Math" charset="0"/>
                      </a:rPr>
                      <m:t>~</m:t>
                    </m:r>
                    <m:r>
                      <a:rPr lang="en-US" sz="2400" i="1">
                        <a:latin typeface="Cambria Math" charset="0"/>
                      </a:rPr>
                      <m:t>𝑁</m:t>
                    </m:r>
                    <m:r>
                      <a:rPr lang="en-US" sz="2400" i="1">
                        <a:latin typeface="Cambria Math" charset="0"/>
                      </a:rPr>
                      <m:t>(</m:t>
                    </m:r>
                    <m:r>
                      <a:rPr lang="en-US" sz="2400" i="1">
                        <a:latin typeface="Cambria Math" charset="0"/>
                      </a:rPr>
                      <m:t>𝑓</m:t>
                    </m:r>
                    <m:r>
                      <a:rPr lang="en-US" sz="2400" i="1">
                        <a:latin typeface="Cambria Math" charset="0"/>
                      </a:rPr>
                      <m:t>, </m:t>
                    </m:r>
                    <m:sSub>
                      <m:sSubPr>
                        <m:ctrlPr>
                          <a:rPr lang="en-US" sz="2400" i="1">
                            <a:latin typeface="Cambria Math" panose="02040503050406030204" pitchFamily="18" charset="0"/>
                          </a:rPr>
                        </m:ctrlPr>
                      </m:sSubPr>
                      <m:e>
                        <m:r>
                          <a:rPr lang="en-US" sz="2400" i="1">
                            <a:latin typeface="Cambria Math" charset="0"/>
                          </a:rPr>
                          <m:t>𝜎</m:t>
                        </m:r>
                      </m:e>
                      <m:sub>
                        <m:r>
                          <a:rPr lang="en-US" sz="2400" i="1">
                            <a:latin typeface="Cambria Math" charset="0"/>
                          </a:rPr>
                          <m:t>𝜖</m:t>
                        </m:r>
                      </m:sub>
                    </m:sSub>
                    <m:r>
                      <a:rPr lang="en-US" sz="2400" i="1">
                        <a:latin typeface="Cambria Math" charset="0"/>
                      </a:rPr>
                      <m:t>)</m:t>
                    </m:r>
                  </m:oMath>
                </a14:m>
                <a:r>
                  <a:rPr lang="en-US" sz="2400" dirty="0"/>
                  <a:t> </a:t>
                </a: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63480" y="816842"/>
                <a:ext cx="10020439" cy="799725"/>
              </a:xfrm>
              <a:prstGeom prst="rect">
                <a:avLst/>
              </a:prstGeom>
              <a:blipFill rotWithShape="0">
                <a:blip r:embed="rId4"/>
                <a:stretch>
                  <a:fillRect l="-791" t="-7634" b="-88550"/>
                </a:stretch>
              </a:blipFill>
              <a:ln>
                <a:noFill/>
              </a:ln>
            </p:spPr>
            <p:txBody>
              <a:bodyPr/>
              <a:lstStyle/>
              <a:p>
                <a:r>
                  <a:rPr lang="en-US">
                    <a:noFill/>
                  </a:rPr>
                  <a:t> </a:t>
                </a:r>
              </a:p>
            </p:txBody>
          </p:sp>
        </mc:Fallback>
      </mc:AlternateContent>
      <p:sp>
        <p:nvSpPr>
          <p:cNvPr id="9" name="Freeform 8"/>
          <p:cNvSpPr/>
          <p:nvPr/>
        </p:nvSpPr>
        <p:spPr>
          <a:xfrm flipH="1">
            <a:off x="8893248" y="2980164"/>
            <a:ext cx="610116" cy="1344948"/>
          </a:xfrm>
          <a:custGeom>
            <a:avLst/>
            <a:gdLst>
              <a:gd name="connsiteX0" fmla="*/ 0 w 417351"/>
              <a:gd name="connsiteY0" fmla="*/ 0 h 1060397"/>
              <a:gd name="connsiteX1" fmla="*/ 145997 w 417351"/>
              <a:gd name="connsiteY1" fmla="*/ 338098 h 1060397"/>
              <a:gd name="connsiteX2" fmla="*/ 368834 w 417351"/>
              <a:gd name="connsiteY2" fmla="*/ 430306 h 1060397"/>
              <a:gd name="connsiteX3" fmla="*/ 407254 w 417351"/>
              <a:gd name="connsiteY3" fmla="*/ 545567 h 1060397"/>
              <a:gd name="connsiteX4" fmla="*/ 230521 w 417351"/>
              <a:gd name="connsiteY4" fmla="*/ 637775 h 1060397"/>
              <a:gd name="connsiteX5" fmla="*/ 92209 w 417351"/>
              <a:gd name="connsiteY5" fmla="*/ 829876 h 1060397"/>
              <a:gd name="connsiteX6" fmla="*/ 7684 w 417351"/>
              <a:gd name="connsiteY6" fmla="*/ 1060397 h 106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351" h="1060397">
                <a:moveTo>
                  <a:pt x="0" y="0"/>
                </a:moveTo>
                <a:cubicBezTo>
                  <a:pt x="42262" y="133190"/>
                  <a:pt x="84525" y="266380"/>
                  <a:pt x="145997" y="338098"/>
                </a:cubicBezTo>
                <a:cubicBezTo>
                  <a:pt x="207469" y="409816"/>
                  <a:pt x="325291" y="395728"/>
                  <a:pt x="368834" y="430306"/>
                </a:cubicBezTo>
                <a:cubicBezTo>
                  <a:pt x="412377" y="464884"/>
                  <a:pt x="430306" y="510989"/>
                  <a:pt x="407254" y="545567"/>
                </a:cubicBezTo>
                <a:cubicBezTo>
                  <a:pt x="384202" y="580145"/>
                  <a:pt x="283028" y="590390"/>
                  <a:pt x="230521" y="637775"/>
                </a:cubicBezTo>
                <a:cubicBezTo>
                  <a:pt x="178014" y="685160"/>
                  <a:pt x="129349" y="759439"/>
                  <a:pt x="92209" y="829876"/>
                </a:cubicBezTo>
                <a:cubicBezTo>
                  <a:pt x="55070" y="900313"/>
                  <a:pt x="7684" y="1060397"/>
                  <a:pt x="7684" y="1060397"/>
                </a:cubicBezTo>
              </a:path>
            </a:pathLst>
          </a:custGeom>
          <a:no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2410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Confidence in predicting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smtClean="0">
                            <a:latin typeface="Cambria Math" charset="0"/>
                            <a:ea typeface="Karla" charset="0"/>
                            <a:cs typeface="Karla" charset="0"/>
                          </a:rPr>
                          <m:t>𝑦</m:t>
                        </m:r>
                      </m:e>
                    </m:acc>
                  </m:oMath>
                </a14:m>
                <a:endParaRPr lang="en-US" dirty="0">
                  <a:latin typeface="Karla" charset="0"/>
                  <a:ea typeface="Karla" charset="0"/>
                  <a:cs typeface="Karla"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1326" t="-10400" b="-2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38</a:t>
            </a:fld>
            <a:endParaRPr lang="en-US"/>
          </a:p>
        </p:txBody>
      </p:sp>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 </a:t>
            </a:r>
          </a:p>
          <a:p>
            <a:r>
              <a:rPr lang="en-US" sz="2400" dirty="0"/>
              <a:t> </a:t>
            </a:r>
          </a:p>
        </p:txBody>
      </p:sp>
      <mc:AlternateContent xmlns:mc="http://schemas.openxmlformats.org/markup-compatibility/2006" xmlns:a14="http://schemas.microsoft.com/office/drawing/2010/main">
        <mc:Choice Requires="a14">
          <p:sp>
            <p:nvSpPr>
              <p:cNvPr id="20" name="Content Placeholder 2"/>
              <p:cNvSpPr txBox="1">
                <a:spLocks/>
              </p:cNvSpPr>
              <p:nvPr/>
            </p:nvSpPr>
            <p:spPr>
              <a:xfrm>
                <a:off x="463480" y="816842"/>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sz="2400" dirty="0"/>
                  <a:t>for a given </a:t>
                </a:r>
                <a:r>
                  <a:rPr lang="en-US" sz="2400" i="1" dirty="0">
                    <a:latin typeface="Cambria Math" charset="0"/>
                    <a:ea typeface="Cambria Math" charset="0"/>
                    <a:cs typeface="Cambria Math" charset="0"/>
                  </a:rPr>
                  <a:t>x</a:t>
                </a:r>
                <a:r>
                  <a:rPr lang="en-US" sz="2400" dirty="0"/>
                  <a:t>, w</a:t>
                </a:r>
                <a:r>
                  <a:rPr lang="en-US" sz="2400" b="0" dirty="0"/>
                  <a:t>e have a distribution of models </a:t>
                </a:r>
                <a14:m>
                  <m:oMath xmlns:m="http://schemas.openxmlformats.org/officeDocument/2006/math">
                    <m:r>
                      <a:rPr lang="en-US" sz="2400" b="0" i="1" smtClean="0">
                        <a:latin typeface="Cambria Math" charset="0"/>
                      </a:rPr>
                      <m:t>𝑓</m:t>
                    </m:r>
                    <m:d>
                      <m:dPr>
                        <m:ctrlPr>
                          <a:rPr lang="en-US" sz="2400" b="0" i="1" smtClean="0">
                            <a:latin typeface="Cambria Math" panose="02040503050406030204" pitchFamily="18" charset="0"/>
                          </a:rPr>
                        </m:ctrlPr>
                      </m:dPr>
                      <m:e>
                        <m:r>
                          <a:rPr lang="en-US" sz="2400" b="0" i="1" smtClean="0">
                            <a:latin typeface="Cambria Math" charset="0"/>
                          </a:rPr>
                          <m:t>𝑥</m:t>
                        </m:r>
                      </m:e>
                    </m:d>
                  </m:oMath>
                </a14:m>
                <a:endParaRPr lang="en-US" sz="2400" b="0" dirty="0"/>
              </a:p>
              <a:p>
                <a:pPr marL="342900" indent="-342900">
                  <a:buFont typeface="Arial" charset="0"/>
                  <a:buChar char="•"/>
                </a:pPr>
                <a:r>
                  <a:rPr lang="en-US" sz="2400" dirty="0"/>
                  <a:t>for each of these </a:t>
                </a:r>
                <a14:m>
                  <m:oMath xmlns:m="http://schemas.openxmlformats.org/officeDocument/2006/math">
                    <m:r>
                      <a:rPr lang="en-US" sz="2400" i="1">
                        <a:latin typeface="Cambria Math" charset="0"/>
                      </a:rPr>
                      <m:t>𝑓</m:t>
                    </m:r>
                    <m:d>
                      <m:dPr>
                        <m:ctrlPr>
                          <a:rPr lang="en-US" sz="2400" i="1">
                            <a:latin typeface="Cambria Math" panose="02040503050406030204" pitchFamily="18" charset="0"/>
                          </a:rPr>
                        </m:ctrlPr>
                      </m:dPr>
                      <m:e>
                        <m:r>
                          <a:rPr lang="en-US" sz="2400" i="1">
                            <a:latin typeface="Cambria Math" charset="0"/>
                          </a:rPr>
                          <m:t>𝑥</m:t>
                        </m:r>
                      </m:e>
                    </m:d>
                    <m:r>
                      <a:rPr lang="en-US" sz="2400" i="1">
                        <a:latin typeface="Cambria Math" charset="0"/>
                      </a:rPr>
                      <m:t>, </m:t>
                    </m:r>
                  </m:oMath>
                </a14:m>
                <a:r>
                  <a:rPr lang="en-US" sz="2400" dirty="0"/>
                  <a:t>the prediction for </a:t>
                </a:r>
                <a14:m>
                  <m:oMath xmlns:m="http://schemas.openxmlformats.org/officeDocument/2006/math">
                    <m:r>
                      <a:rPr lang="en-US" sz="2400" i="1">
                        <a:latin typeface="Cambria Math" charset="0"/>
                      </a:rPr>
                      <m:t>𝑦</m:t>
                    </m:r>
                    <m:r>
                      <a:rPr lang="en-US" sz="2400" i="1">
                        <a:latin typeface="Cambria Math" charset="0"/>
                      </a:rPr>
                      <m:t>~</m:t>
                    </m:r>
                    <m:r>
                      <a:rPr lang="en-US" sz="2400" i="1">
                        <a:latin typeface="Cambria Math" charset="0"/>
                      </a:rPr>
                      <m:t>𝑁</m:t>
                    </m:r>
                    <m:d>
                      <m:dPr>
                        <m:ctrlPr>
                          <a:rPr lang="en-US" sz="2400" i="1">
                            <a:latin typeface="Cambria Math" panose="02040503050406030204" pitchFamily="18" charset="0"/>
                          </a:rPr>
                        </m:ctrlPr>
                      </m:dPr>
                      <m:e>
                        <m:r>
                          <a:rPr lang="en-US" sz="2400" i="1">
                            <a:latin typeface="Cambria Math" charset="0"/>
                          </a:rPr>
                          <m:t>𝑓</m:t>
                        </m:r>
                        <m:r>
                          <a:rPr lang="en-US" sz="2400" i="1">
                            <a:latin typeface="Cambria Math" charset="0"/>
                          </a:rPr>
                          <m:t>, </m:t>
                        </m:r>
                        <m:sSub>
                          <m:sSubPr>
                            <m:ctrlPr>
                              <a:rPr lang="en-US" sz="2400" i="1">
                                <a:latin typeface="Cambria Math" panose="02040503050406030204" pitchFamily="18" charset="0"/>
                              </a:rPr>
                            </m:ctrlPr>
                          </m:sSubPr>
                          <m:e>
                            <m:r>
                              <a:rPr lang="en-US" sz="2400" i="1">
                                <a:latin typeface="Cambria Math" charset="0"/>
                              </a:rPr>
                              <m:t>𝜎</m:t>
                            </m:r>
                          </m:e>
                          <m:sub>
                            <m:r>
                              <a:rPr lang="en-US" sz="2400" i="1">
                                <a:latin typeface="Cambria Math" charset="0"/>
                              </a:rPr>
                              <m:t>𝜖</m:t>
                            </m:r>
                          </m:sub>
                        </m:sSub>
                      </m:e>
                    </m:d>
                  </m:oMath>
                </a14:m>
                <a:endParaRPr lang="en-US" sz="2400" dirty="0"/>
              </a:p>
              <a:p>
                <a:pPr marL="342900" indent="-342900">
                  <a:buFont typeface="Arial" charset="0"/>
                  <a:buChar char="•"/>
                </a:pPr>
                <a:r>
                  <a:rPr lang="en-US" sz="2400" dirty="0"/>
                  <a:t>The prediction confidence intervals are then</a:t>
                </a:r>
              </a:p>
              <a:p>
                <a:r>
                  <a:rPr lang="en-US" sz="2400" dirty="0"/>
                  <a:t>  </a:t>
                </a: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63480" y="816842"/>
                <a:ext cx="10020439" cy="799725"/>
              </a:xfrm>
              <a:prstGeom prst="rect">
                <a:avLst/>
              </a:prstGeom>
              <a:blipFill rotWithShape="0">
                <a:blip r:embed="rId3"/>
                <a:stretch>
                  <a:fillRect l="-791" t="-7634" b="-88550"/>
                </a:stretch>
              </a:blipFill>
              <a:ln>
                <a:noFill/>
              </a:ln>
            </p:spPr>
            <p:txBody>
              <a:bodyPr/>
              <a:lstStyle/>
              <a:p>
                <a:r>
                  <a:rPr lang="en-US">
                    <a:noFill/>
                  </a:rPr>
                  <a:t> </a:t>
                </a:r>
              </a:p>
            </p:txBody>
          </p:sp>
        </mc:Fallback>
      </mc:AlternateContent>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4952" y="1581912"/>
            <a:ext cx="9144000" cy="5486400"/>
          </a:xfrm>
          <a:prstGeom prst="rect">
            <a:avLst/>
          </a:prstGeom>
        </p:spPr>
      </p:pic>
    </p:spTree>
    <p:extLst>
      <p:ext uri="{BB962C8B-B14F-4D97-AF65-F5344CB8AC3E}">
        <p14:creationId xmlns:p14="http://schemas.microsoft.com/office/powerpoint/2010/main" val="17264823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9128" y="840932"/>
                <a:ext cx="10102809" cy="5331268"/>
              </a:xfrm>
              <a:noFill/>
              <a:ln w="12700">
                <a:noFill/>
              </a:ln>
              <a:effectLst/>
            </p:spPr>
            <p:txBody>
              <a:bodyPr/>
              <a:lstStyle/>
              <a:p>
                <a:pPr>
                  <a:spcBef>
                    <a:spcPts val="600"/>
                  </a:spcBef>
                </a:pPr>
                <a:r>
                  <a:rPr lang="en-US" sz="2400" dirty="0">
                    <a:solidFill>
                      <a:schemeClr val="bg1">
                        <a:lumMod val="65000"/>
                      </a:schemeClr>
                    </a:solidFill>
                  </a:rPr>
                  <a:t>Bootstrap Resampling</a:t>
                </a:r>
              </a:p>
              <a:p>
                <a:pPr>
                  <a:spcBef>
                    <a:spcPts val="600"/>
                  </a:spcBef>
                </a:pPr>
                <a:r>
                  <a:rPr lang="en-US" sz="2400" dirty="0">
                    <a:solidFill>
                      <a:schemeClr val="bg1">
                        <a:lumMod val="65000"/>
                      </a:schemeClr>
                    </a:solidFill>
                  </a:rPr>
                  <a:t>How well do we know </a:t>
                </a:r>
                <a14:m>
                  <m:oMath xmlns:m="http://schemas.openxmlformats.org/officeDocument/2006/math">
                    <m:acc>
                      <m:accPr>
                        <m:chr m:val="̂"/>
                        <m:ctrlPr>
                          <a:rPr lang="en-US" sz="2400" i="1">
                            <a:solidFill>
                              <a:schemeClr val="bg1">
                                <a:lumMod val="65000"/>
                              </a:schemeClr>
                            </a:solidFill>
                            <a:latin typeface="Cambria Math" panose="02040503050406030204" pitchFamily="18" charset="0"/>
                          </a:rPr>
                        </m:ctrlPr>
                      </m:accPr>
                      <m:e>
                        <m:r>
                          <a:rPr lang="en-US" sz="2400" i="1">
                            <a:solidFill>
                              <a:schemeClr val="bg1">
                                <a:lumMod val="65000"/>
                              </a:schemeClr>
                            </a:solidFill>
                            <a:latin typeface="Cambria Math" charset="0"/>
                          </a:rPr>
                          <m:t>𝑓</m:t>
                        </m:r>
                      </m:e>
                    </m:acc>
                  </m:oMath>
                </a14:m>
                <a:r>
                  <a:rPr lang="en-US" sz="2400" dirty="0">
                    <a:solidFill>
                      <a:schemeClr val="bg1">
                        <a:lumMod val="65000"/>
                      </a:schemeClr>
                    </a:solidFill>
                  </a:rPr>
                  <a:t> </a:t>
                </a:r>
              </a:p>
              <a:p>
                <a:pPr>
                  <a:spcBef>
                    <a:spcPts val="600"/>
                  </a:spcBef>
                </a:pPr>
                <a:r>
                  <a:rPr lang="en-US" sz="2400" dirty="0">
                    <a:solidFill>
                      <a:schemeClr val="bg1">
                        <a:lumMod val="65000"/>
                      </a:schemeClr>
                    </a:solidFill>
                  </a:rPr>
                  <a:t>	    Confidence and Prediction Intervals around our </a:t>
                </a:r>
                <a14:m>
                  <m:oMath xmlns:m="http://schemas.openxmlformats.org/officeDocument/2006/math">
                    <m:acc>
                      <m:accPr>
                        <m:chr m:val="̂"/>
                        <m:ctrlPr>
                          <a:rPr lang="en-US" sz="2400" i="1">
                            <a:solidFill>
                              <a:schemeClr val="bg1">
                                <a:lumMod val="65000"/>
                              </a:schemeClr>
                            </a:solidFill>
                            <a:latin typeface="Cambria Math" panose="02040503050406030204" pitchFamily="18" charset="0"/>
                          </a:rPr>
                        </m:ctrlPr>
                      </m:accPr>
                      <m:e>
                        <m:r>
                          <a:rPr lang="en-US" sz="2400" i="1">
                            <a:solidFill>
                              <a:schemeClr val="bg1">
                                <a:lumMod val="65000"/>
                              </a:schemeClr>
                            </a:solidFill>
                            <a:latin typeface="Cambria Math" charset="0"/>
                          </a:rPr>
                          <m:t>𝑓</m:t>
                        </m:r>
                      </m:e>
                    </m:acc>
                    <m:r>
                      <a:rPr lang="en-US" sz="2400" i="1">
                        <a:solidFill>
                          <a:schemeClr val="bg1">
                            <a:lumMod val="65000"/>
                          </a:schemeClr>
                        </a:solidFill>
                        <a:latin typeface="Cambria Math" charset="0"/>
                      </a:rPr>
                      <m:t> </m:t>
                    </m:r>
                  </m:oMath>
                </a14:m>
                <a:endParaRPr lang="en-US" sz="2400" dirty="0">
                  <a:solidFill>
                    <a:schemeClr val="bg1">
                      <a:lumMod val="65000"/>
                    </a:schemeClr>
                  </a:solidFill>
                </a:endParaRPr>
              </a:p>
              <a:p>
                <a:pPr>
                  <a:spcBef>
                    <a:spcPts val="600"/>
                  </a:spcBef>
                </a:pPr>
                <a:r>
                  <a:rPr lang="en-US" sz="2400" b="1" dirty="0">
                    <a:solidFill>
                      <a:schemeClr val="tx1"/>
                    </a:solidFill>
                    <a:latin typeface="Karla" charset="0"/>
                    <a:ea typeface="Karla" charset="0"/>
                    <a:cs typeface="Karla" charset="0"/>
                  </a:rPr>
                  <a:t>Multiple Regression</a:t>
                </a:r>
              </a:p>
              <a:p>
                <a:pPr lvl="1" indent="0">
                  <a:spcBef>
                    <a:spcPts val="600"/>
                  </a:spcBef>
                  <a:buNone/>
                </a:pPr>
                <a:r>
                  <a:rPr lang="en-US" b="1" dirty="0">
                    <a:solidFill>
                      <a:schemeClr val="tx1"/>
                    </a:solidFill>
                    <a:latin typeface="Karla" charset="0"/>
                    <a:ea typeface="Karla" charset="0"/>
                    <a:cs typeface="Karla" charset="0"/>
                  </a:rPr>
                  <a:t>Formulation using Linear Algebra</a:t>
                </a:r>
              </a:p>
              <a:p>
                <a:pPr>
                  <a:spcBef>
                    <a:spcPts val="600"/>
                  </a:spcBef>
                </a:pPr>
                <a:r>
                  <a:rPr lang="en-US" sz="2400" dirty="0">
                    <a:solidFill>
                      <a:schemeClr val="bg1">
                        <a:lumMod val="65000"/>
                      </a:schemeClr>
                    </a:solidFill>
                    <a:latin typeface="Karla" charset="0"/>
                    <a:ea typeface="Karla" charset="0"/>
                    <a:cs typeface="Karla" charset="0"/>
                  </a:rPr>
                  <a:t>Categorical Predictors</a:t>
                </a:r>
              </a:p>
              <a:p>
                <a:pPr>
                  <a:spcBef>
                    <a:spcPts val="600"/>
                  </a:spcBef>
                </a:pPr>
                <a:r>
                  <a:rPr lang="en-US" sz="2400" dirty="0">
                    <a:solidFill>
                      <a:schemeClr val="bg1">
                        <a:lumMod val="65000"/>
                      </a:schemeClr>
                    </a:solidFill>
                    <a:latin typeface="Karla" charset="0"/>
                    <a:ea typeface="Karla" charset="0"/>
                    <a:cs typeface="Karla" charset="0"/>
                  </a:rPr>
                  <a:t>Interaction Terms </a:t>
                </a:r>
              </a:p>
              <a:p>
                <a:pPr>
                  <a:spcBef>
                    <a:spcPts val="600"/>
                  </a:spcBef>
                </a:pPr>
                <a:r>
                  <a:rPr lang="en-US" sz="2400" dirty="0">
                    <a:solidFill>
                      <a:schemeClr val="bg1">
                        <a:lumMod val="65000"/>
                      </a:schemeClr>
                    </a:solidFill>
                    <a:latin typeface="Karla" charset="0"/>
                    <a:ea typeface="Karla" charset="0"/>
                    <a:cs typeface="Karla" charset="0"/>
                  </a:rPr>
                  <a:t>Polynomial Regression </a:t>
                </a:r>
              </a:p>
              <a:p>
                <a:pPr lvl="1" indent="0">
                  <a:spcBef>
                    <a:spcPts val="600"/>
                  </a:spcBef>
                  <a:buNone/>
                </a:pPr>
                <a:r>
                  <a:rPr lang="en-US" dirty="0">
                    <a:solidFill>
                      <a:schemeClr val="bg1">
                        <a:lumMod val="65000"/>
                      </a:schemeClr>
                    </a:solidFill>
                    <a:latin typeface="Karla" charset="0"/>
                    <a:ea typeface="Karla" charset="0"/>
                    <a:cs typeface="Karla" charset="0"/>
                  </a:rPr>
                  <a:t>Linear Algebra Formulation</a:t>
                </a:r>
              </a:p>
              <a:p>
                <a:pPr>
                  <a:spcBef>
                    <a:spcPts val="600"/>
                  </a:spcBef>
                </a:pPr>
                <a:r>
                  <a:rPr lang="en-US" sz="2400" dirty="0">
                    <a:solidFill>
                      <a:schemeClr val="bg1">
                        <a:lumMod val="65000"/>
                      </a:schemeClr>
                    </a:solidFill>
                    <a:latin typeface="Karla" charset="0"/>
                    <a:ea typeface="Karla" charset="0"/>
                    <a:cs typeface="Karla" charset="0"/>
                  </a:rPr>
                  <a:t>Overfitting</a:t>
                </a:r>
              </a:p>
              <a:p>
                <a:pPr>
                  <a:spcBef>
                    <a:spcPts val="600"/>
                  </a:spcBef>
                </a:pPr>
                <a:r>
                  <a:rPr lang="en-US" sz="2400" dirty="0">
                    <a:solidFill>
                      <a:schemeClr val="bg1">
                        <a:lumMod val="65000"/>
                      </a:schemeClr>
                    </a:solidFill>
                    <a:latin typeface="Karla" charset="0"/>
                    <a:ea typeface="Karla" charset="0"/>
                    <a:cs typeface="Karla" charset="0"/>
                  </a:rPr>
                  <a:t>Variable Selection</a:t>
                </a:r>
              </a:p>
              <a:p>
                <a:pPr>
                  <a:spcBef>
                    <a:spcPts val="600"/>
                  </a:spcBef>
                </a:pPr>
                <a:r>
                  <a:rPr lang="en-US" sz="2400" dirty="0">
                    <a:solidFill>
                      <a:schemeClr val="bg1">
                        <a:lumMod val="65000"/>
                      </a:schemeClr>
                    </a:solidFill>
                    <a:latin typeface="Karla" charset="0"/>
                    <a:ea typeface="Karla" charset="0"/>
                    <a:cs typeface="Karla" charset="0"/>
                  </a:rPr>
                  <a:t>Bias vs. Variance</a:t>
                </a:r>
              </a:p>
              <a:p>
                <a:pPr>
                  <a:spcBef>
                    <a:spcPts val="600"/>
                  </a:spcBef>
                </a:pPr>
                <a:endParaRPr lang="en-US" sz="2400" dirty="0">
                  <a:solidFill>
                    <a:schemeClr val="bg1">
                      <a:lumMod val="65000"/>
                    </a:schemeClr>
                  </a:solidFill>
                  <a:latin typeface="Karla" charset="0"/>
                  <a:ea typeface="Karla" charset="0"/>
                  <a:cs typeface="Karla" charset="0"/>
                </a:endParaRPr>
              </a:p>
              <a:p>
                <a:pPr>
                  <a:spcBef>
                    <a:spcPts val="600"/>
                  </a:spcBef>
                </a:pPr>
                <a:endParaRPr lang="en-US" sz="2400" dirty="0">
                  <a:solidFill>
                    <a:schemeClr val="bg1">
                      <a:lumMod val="65000"/>
                    </a:schemeClr>
                  </a:solidFill>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9128" y="840932"/>
                <a:ext cx="10102809" cy="5331268"/>
              </a:xfrm>
              <a:blipFill>
                <a:blip r:embed="rId2"/>
                <a:stretch>
                  <a:fillRect l="-753" t="-713" b="-3088"/>
                </a:stretch>
              </a:blipFill>
              <a:ln w="12700">
                <a:noFill/>
              </a:ln>
              <a:effectLst/>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39</a:t>
            </a:fld>
            <a:endParaRPr lang="en-US"/>
          </a:p>
        </p:txBody>
      </p:sp>
    </p:spTree>
    <p:extLst>
      <p:ext uri="{BB962C8B-B14F-4D97-AF65-F5344CB8AC3E}">
        <p14:creationId xmlns:p14="http://schemas.microsoft.com/office/powerpoint/2010/main" val="484827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from last lecture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a:t>
                </a:r>
                <a:r>
                  <a:rPr lang="en-US" b="1" dirty="0"/>
                  <a:t>assume</a:t>
                </a:r>
                <a:r>
                  <a:rPr lang="en-US" dirty="0"/>
                  <a:t> a simple form of the statistical model </a:t>
                </a:r>
                <a14:m>
                  <m:oMath xmlns:m="http://schemas.openxmlformats.org/officeDocument/2006/math">
                    <m:r>
                      <a:rPr lang="en-US" i="1">
                        <a:latin typeface="Cambria Math" panose="02040503050406030204" pitchFamily="18" charset="0"/>
                      </a:rPr>
                      <m:t>𝑓</m:t>
                    </m:r>
                    <m:r>
                      <a:rPr lang="en-US" b="0" i="1" smtClean="0">
                        <a:latin typeface="Cambria Math" charset="0"/>
                      </a:rPr>
                      <m:t>:</m:t>
                    </m:r>
                  </m:oMath>
                </a14:m>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r>
                        <a:rPr lang="en-US" b="0" i="1" smtClean="0">
                          <a:latin typeface="Cambria Math" charset="0"/>
                        </a:rPr>
                        <m:t>𝑓</m:t>
                      </m:r>
                      <m:d>
                        <m:dPr>
                          <m:ctrlPr>
                            <a:rPr lang="en-US" b="0" i="1" smtClean="0">
                              <a:latin typeface="Cambria Math" panose="02040503050406030204" pitchFamily="18" charset="0"/>
                            </a:rPr>
                          </m:ctrlPr>
                        </m:dPr>
                        <m:e>
                          <m:r>
                            <a:rPr lang="en-US" b="0" i="1" smtClean="0">
                              <a:latin typeface="Cambria Math" charset="0"/>
                            </a:rPr>
                            <m:t>𝑋</m:t>
                          </m:r>
                        </m:e>
                      </m:d>
                      <m:r>
                        <a:rPr lang="en-US" b="0" i="1" smtClean="0">
                          <a:latin typeface="Cambria Math" charset="0"/>
                        </a:rPr>
                        <m:t>+</m:t>
                      </m:r>
                      <m:r>
                        <a:rPr lang="en-US" b="0" i="1" smtClean="0">
                          <a:latin typeface="Cambria Math" charset="0"/>
                        </a:rPr>
                        <m:t>𝜖</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r>
                        <a:rPr lang="en-US" b="0" i="1" smtClean="0">
                          <a:latin typeface="Cambria Math" charset="0"/>
                        </a:rPr>
                        <m:t>+</m:t>
                      </m:r>
                      <m:r>
                        <a:rPr lang="en-US" b="0" i="1" smtClean="0">
                          <a:latin typeface="Cambria Math" charset="0"/>
                        </a:rPr>
                        <m:t>𝜖</m:t>
                      </m:r>
                    </m:oMath>
                  </m:oMathPara>
                </a14:m>
                <a:endParaRPr lang="en-US" dirty="0"/>
              </a:p>
              <a:p>
                <a:endParaRPr lang="en-US" dirty="0"/>
              </a:p>
              <a:p>
                <a:endParaRPr lang="en-US" b="0" dirty="0">
                  <a:latin typeface="Cambria Math" charset="0"/>
                </a:endParaRPr>
              </a:p>
              <a:p>
                <a:endParaRPr lang="en-US" dirty="0"/>
              </a:p>
              <a:p>
                <a:endParaRPr lang="en-US" dirty="0"/>
              </a:p>
              <a:p>
                <a:endParaRPr lang="en-US" dirty="0"/>
              </a:p>
              <a:p>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40" t="-288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13833A1-46C9-FB45-812F-A8AC7B5136EB}" type="slidenum">
              <a:rPr lang="en-US" smtClean="0"/>
              <a:t>4</a:t>
            </a:fld>
            <a:endParaRPr lang="en-US"/>
          </a:p>
        </p:txBody>
      </p:sp>
      <p:grpSp>
        <p:nvGrpSpPr>
          <p:cNvPr id="14" name="Group 13"/>
          <p:cNvGrpSpPr/>
          <p:nvPr/>
        </p:nvGrpSpPr>
        <p:grpSpPr>
          <a:xfrm>
            <a:off x="3143319" y="2233329"/>
            <a:ext cx="5905361" cy="3936907"/>
            <a:chOff x="2615184" y="1463038"/>
            <a:chExt cx="6858002" cy="4572001"/>
          </a:xfrm>
        </p:grpSpPr>
        <p:pic>
          <p:nvPicPr>
            <p:cNvPr id="11" name="Picture 10">
              <a:extLst>
                <a:ext uri="{FF2B5EF4-FFF2-40B4-BE49-F238E27FC236}">
                  <a16:creationId xmlns:a16="http://schemas.microsoft.com/office/drawing/2014/main" id="{533F34CA-6643-0341-B0C5-1203F2F0D99E}"/>
                </a:ext>
              </a:extLst>
            </p:cNvPr>
            <p:cNvPicPr>
              <a:picLocks noChangeAspect="1"/>
            </p:cNvPicPr>
            <p:nvPr/>
          </p:nvPicPr>
          <p:blipFill>
            <a:blip r:embed="rId3"/>
            <a:stretch>
              <a:fillRect/>
            </a:stretch>
          </p:blipFill>
          <p:spPr>
            <a:xfrm>
              <a:off x="2615184" y="1463038"/>
              <a:ext cx="6858002" cy="4572001"/>
            </a:xfrm>
            <a:prstGeom prst="rect">
              <a:avLst/>
            </a:prstGeom>
          </p:spPr>
        </p:pic>
        <p:cxnSp>
          <p:nvCxnSpPr>
            <p:cNvPr id="12" name="Straight Connector 11"/>
            <p:cNvCxnSpPr/>
            <p:nvPr/>
          </p:nvCxnSpPr>
          <p:spPr>
            <a:xfrm flipV="1">
              <a:off x="4075611" y="2246811"/>
              <a:ext cx="4676503" cy="246888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417802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 </a:t>
            </a:r>
          </a:p>
        </p:txBody>
      </p:sp>
      <p:sp>
        <p:nvSpPr>
          <p:cNvPr id="3" name="Content Placeholder 2"/>
          <p:cNvSpPr>
            <a:spLocks noGrp="1"/>
          </p:cNvSpPr>
          <p:nvPr>
            <p:ph idx="1"/>
          </p:nvPr>
        </p:nvSpPr>
        <p:spPr/>
        <p:txBody>
          <a:bodyPr/>
          <a:lstStyle/>
          <a:p>
            <a:r>
              <a:rPr lang="en-US" sz="2400" dirty="0"/>
              <a:t>If you have to guess someone's height, would you rather be told</a:t>
            </a:r>
          </a:p>
          <a:p>
            <a:pPr lvl="1">
              <a:buFont typeface="Arial" charset="0"/>
              <a:buChar char="•"/>
            </a:pPr>
            <a:r>
              <a:rPr lang="en-US" dirty="0"/>
              <a:t>Their weight, only</a:t>
            </a:r>
          </a:p>
          <a:p>
            <a:pPr lvl="1">
              <a:buFont typeface="Arial" charset="0"/>
              <a:buChar char="•"/>
            </a:pPr>
            <a:r>
              <a:rPr lang="en-US" dirty="0"/>
              <a:t>Their weight and gender</a:t>
            </a:r>
          </a:p>
          <a:p>
            <a:pPr lvl="1">
              <a:buFont typeface="Arial" charset="0"/>
              <a:buChar char="•"/>
            </a:pPr>
            <a:r>
              <a:rPr lang="en-US" dirty="0"/>
              <a:t>Their weight, gender, and income</a:t>
            </a:r>
          </a:p>
          <a:p>
            <a:pPr lvl="1">
              <a:buFont typeface="Arial" charset="0"/>
              <a:buChar char="•"/>
            </a:pPr>
            <a:r>
              <a:rPr lang="en-US" dirty="0"/>
              <a:t>Their weight, gender, income, and favorite number</a:t>
            </a:r>
          </a:p>
          <a:p>
            <a:pPr lvl="1">
              <a:buFont typeface="Arial" charset="0"/>
              <a:buChar char="•"/>
            </a:pPr>
            <a:endParaRPr lang="en-US" dirty="0"/>
          </a:p>
          <a:p>
            <a:r>
              <a:rPr lang="en-US" sz="2400" dirty="0"/>
              <a:t>Of course, you'd always want as much data about a person as possible. Even though height and favorite number may not be strongly related, at worst you could just ignore the information on favorite number. We want our models to be able to take in lots of data as they make their predictions.</a:t>
            </a:r>
          </a:p>
          <a:p>
            <a:br>
              <a:rPr lang="en-US" sz="2400" dirty="0"/>
            </a:br>
            <a:endParaRPr lang="en-US" sz="2400" dirty="0"/>
          </a:p>
          <a:p>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40</a:t>
            </a:fld>
            <a:endParaRPr lang="en-US"/>
          </a:p>
        </p:txBody>
      </p:sp>
    </p:spTree>
    <p:extLst>
      <p:ext uri="{BB962C8B-B14F-4D97-AF65-F5344CB8AC3E}">
        <p14:creationId xmlns:p14="http://schemas.microsoft.com/office/powerpoint/2010/main" val="3528359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val="20000"/>
                    </a:ext>
                  </a:extLst>
                </a:gridCol>
                <a:gridCol w="1442267">
                  <a:extLst>
                    <a:ext uri="{9D8B030D-6E8A-4147-A177-3AD203B41FA5}">
                      <a16:colId xmlns:a16="http://schemas.microsoft.com/office/drawing/2014/main" val="20001"/>
                    </a:ext>
                  </a:extLst>
                </a:gridCol>
                <a:gridCol w="1916345">
                  <a:extLst>
                    <a:ext uri="{9D8B030D-6E8A-4147-A177-3AD203B41FA5}">
                      <a16:colId xmlns:a16="http://schemas.microsoft.com/office/drawing/2014/main" val="20002"/>
                    </a:ext>
                  </a:extLst>
                </a:gridCol>
                <a:gridCol w="968189">
                  <a:extLst>
                    <a:ext uri="{9D8B030D-6E8A-4147-A177-3AD203B41FA5}">
                      <a16:colId xmlns:a16="http://schemas.microsoft.com/office/drawing/2014/main"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a16="http://schemas.microsoft.com/office/drawing/2014/main" val="10000"/>
                  </a:ext>
                </a:extLst>
              </a:tr>
              <a:tr h="300000">
                <a:tc>
                  <a:txBody>
                    <a:bodyPr/>
                    <a:lstStyle/>
                    <a:p>
                      <a:r>
                        <a:rPr dirty="0"/>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a16="http://schemas.microsoft.com/office/drawing/2014/main"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a16="http://schemas.microsoft.com/office/drawing/2014/main"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a16="http://schemas.microsoft.com/office/drawing/2014/main"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a16="http://schemas.microsoft.com/office/drawing/2014/main"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41</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r>
              <a:rPr lang="en-US" b="1" i="1" dirty="0">
                <a:latin typeface="Karla" charset="0"/>
                <a:ea typeface="Karla" charset="0"/>
                <a:cs typeface="Karla" charset="0"/>
              </a:rPr>
              <a:t>Y</a:t>
            </a: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720969" y="1340843"/>
            <a:ext cx="2313901" cy="1470212"/>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216520" y="1433208"/>
            <a:ext cx="1322798" cy="1477328"/>
          </a:xfrm>
          <a:prstGeom prst="rect">
            <a:avLst/>
          </a:prstGeom>
          <a:noFill/>
        </p:spPr>
        <p:txBody>
          <a:bodyPr wrap="none" rtlCol="0">
            <a:spAutoFit/>
          </a:bodyPr>
          <a:lstStyle/>
          <a:p>
            <a:pPr algn="ctr"/>
            <a:r>
              <a:rPr lang="en-US" b="1" i="1" dirty="0">
                <a:latin typeface="Karla" charset="0"/>
                <a:ea typeface="Karla" charset="0"/>
                <a:cs typeface="Karla" charset="0"/>
              </a:rPr>
              <a:t>X</a:t>
            </a: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p:spTree>
    <p:extLst>
      <p:ext uri="{BB962C8B-B14F-4D97-AF65-F5344CB8AC3E}">
        <p14:creationId xmlns:p14="http://schemas.microsoft.com/office/powerpoint/2010/main" val="40838726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Multilinear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solidFill>
                      <a:schemeClr val="tx1">
                        <a:lumMod val="75000"/>
                        <a:lumOff val="25000"/>
                      </a:schemeClr>
                    </a:solidFill>
                    <a:latin typeface="Karla" charset="0"/>
                    <a:ea typeface="Karla" charset="0"/>
                    <a:cs typeface="Karla" charset="0"/>
                  </a:rPr>
                  <a:t>In practice, it is unlikely that any response variable Y depends solely on one predictor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Rather, we expect that is a function of multiple predictors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𝑓</m:t>
                    </m:r>
                    <m:r>
                      <a:rPr lang="en-US" sz="2400" b="0" i="1" smtClean="0">
                        <a:solidFill>
                          <a:schemeClr val="tx1">
                            <a:lumMod val="75000"/>
                            <a:lumOff val="25000"/>
                          </a:schemeClr>
                        </a:solidFill>
                        <a:latin typeface="Cambria Math" charset="0"/>
                        <a:ea typeface="Karla" charset="0"/>
                        <a:cs typeface="Karla" charset="0"/>
                      </a:rPr>
                      <m:t>(</m:t>
                    </m:r>
                    <m:sSub>
                      <m:sSubPr>
                        <m:ctrlPr>
                          <a:rPr lang="en-US" sz="2400" b="0" i="1" smtClean="0">
                            <a:solidFill>
                              <a:schemeClr val="tx1">
                                <a:lumMod val="75000"/>
                                <a:lumOff val="25000"/>
                              </a:schemeClr>
                            </a:solidFill>
                            <a:latin typeface="Cambria Math" panose="02040503050406030204" pitchFamily="18"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1</m:t>
                        </m:r>
                      </m:sub>
                    </m:sSub>
                    <m:r>
                      <a:rPr lang="en-US" sz="2400" b="0" i="1" smtClean="0">
                        <a:solidFill>
                          <a:schemeClr val="tx1">
                            <a:lumMod val="75000"/>
                            <a:lumOff val="25000"/>
                          </a:schemeClr>
                        </a:solidFill>
                        <a:latin typeface="Cambria Math" charset="0"/>
                        <a:ea typeface="Karla" charset="0"/>
                        <a:cs typeface="Karla" charset="0"/>
                      </a:rPr>
                      <m:t>,…,</m:t>
                    </m:r>
                    <m:sSub>
                      <m:sSubPr>
                        <m:ctrlPr>
                          <a:rPr lang="en-US" sz="2400" b="0" i="1" smtClean="0">
                            <a:solidFill>
                              <a:schemeClr val="tx1">
                                <a:lumMod val="75000"/>
                                <a:lumOff val="25000"/>
                              </a:schemeClr>
                            </a:solidFill>
                            <a:latin typeface="Cambria Math" panose="02040503050406030204" pitchFamily="18"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𝐽</m:t>
                        </m:r>
                      </m:sub>
                    </m:sSub>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rPr>
                  <a:t>Using the notation we introduced last lecture, </a:t>
                </a:r>
              </a:p>
              <a:p>
                <a:r>
                  <a:rPr lang="en-US" sz="2400" dirty="0">
                    <a:solidFill>
                      <a:schemeClr val="tx1">
                        <a:lumMod val="75000"/>
                        <a:lumOff val="25000"/>
                      </a:schemeClr>
                    </a:solidFill>
                  </a:rPr>
                  <a:t>		</a:t>
                </a:r>
                <a14:m>
                  <m:oMath xmlns:m="http://schemas.openxmlformats.org/officeDocument/2006/math">
                    <m:r>
                      <a:rPr lang="en-US" sz="2400" i="1">
                        <a:solidFill>
                          <a:schemeClr val="tx1">
                            <a:lumMod val="75000"/>
                            <a:lumOff val="25000"/>
                          </a:schemeClr>
                        </a:solidFill>
                        <a:latin typeface="Cambria Math" charset="0"/>
                      </a:rPr>
                      <m:t>𝑌</m:t>
                    </m:r>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𝑛</m:t>
                        </m:r>
                      </m:sub>
                    </m:sSub>
                  </m:oMath>
                </a14:m>
                <a:r>
                  <a:rPr lang="en-US" sz="2400" dirty="0">
                    <a:solidFill>
                      <a:schemeClr val="tx1">
                        <a:lumMod val="75000"/>
                        <a:lumOff val="25000"/>
                      </a:schemeClr>
                    </a:solidFill>
                  </a:rPr>
                  <a:t>,    </a:t>
                </a:r>
                <a14:m>
                  <m:oMath xmlns:m="http://schemas.openxmlformats.org/officeDocument/2006/math">
                    <m:r>
                      <a:rPr lang="en-US" sz="2400" i="1">
                        <a:solidFill>
                          <a:schemeClr val="tx1">
                            <a:lumMod val="75000"/>
                            <a:lumOff val="25000"/>
                          </a:schemeClr>
                        </a:solidFill>
                        <a:latin typeface="Cambria Math" charset="0"/>
                      </a:rPr>
                      <m:t>𝑋</m:t>
                    </m:r>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𝐽</m:t>
                        </m:r>
                      </m:sub>
                    </m:sSub>
                    <m:r>
                      <a:rPr lang="en-US" sz="2400" b="1" i="1">
                        <a:solidFill>
                          <a:schemeClr val="tx1">
                            <a:lumMod val="75000"/>
                            <a:lumOff val="25000"/>
                          </a:schemeClr>
                        </a:solidFill>
                        <a:latin typeface="Cambria Math" charset="0"/>
                      </a:rPr>
                      <m:t> </m:t>
                    </m:r>
                  </m:oMath>
                </a14:m>
                <a:r>
                  <a:rPr lang="en-US" sz="2400" dirty="0">
                    <a:solidFill>
                      <a:schemeClr val="tx1">
                        <a:lumMod val="75000"/>
                        <a:lumOff val="25000"/>
                      </a:schemeClr>
                    </a:solidFill>
                  </a:rPr>
                  <a:t>and</a:t>
                </a:r>
                <a14:m>
                  <m:oMath xmlns:m="http://schemas.openxmlformats.org/officeDocument/2006/math">
                    <m:r>
                      <a:rPr lang="en-US" sz="2400" b="1" i="1">
                        <a:solidFill>
                          <a:schemeClr val="tx1">
                            <a:lumMod val="75000"/>
                            <a:lumOff val="25000"/>
                          </a:schemeClr>
                        </a:solidFill>
                        <a:latin typeface="Cambria Math" charset="0"/>
                      </a:rPr>
                      <m:t> </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1</m:t>
                        </m:r>
                        <m:r>
                          <a:rPr lang="en-US" sz="2400" i="1">
                            <a:solidFill>
                              <a:schemeClr val="tx1">
                                <a:lumMod val="75000"/>
                                <a:lumOff val="25000"/>
                              </a:schemeClr>
                            </a:solidFill>
                            <a:latin typeface="Cambria Math" charset="0"/>
                          </a:rPr>
                          <m:t>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𝑖𝑗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𝑛𝑗</m:t>
                        </m:r>
                      </m:sub>
                    </m:sSub>
                  </m:oMath>
                </a14:m>
                <a:endParaRPr lang="en-US" sz="2400" dirty="0">
                  <a:solidFill>
                    <a:schemeClr val="tx1">
                      <a:lumMod val="75000"/>
                      <a:lumOff val="25000"/>
                    </a:schemeClr>
                  </a:solidFill>
                </a:endParaRPr>
              </a:p>
              <a:p>
                <a:endParaRPr lang="en-US" sz="2400" dirty="0">
                  <a:solidFill>
                    <a:schemeClr val="tx1">
                      <a:lumMod val="75000"/>
                      <a:lumOff val="25000"/>
                    </a:schemeClr>
                  </a:solidFill>
                  <a:latin typeface="Karla" charset="0"/>
                  <a:ea typeface="Karla" charset="0"/>
                  <a:cs typeface="Karla" charset="0"/>
                </a:endParaRPr>
              </a:p>
              <a:p>
                <a:pPr>
                  <a:spcBef>
                    <a:spcPts val="0"/>
                  </a:spcBef>
                </a:pPr>
                <a:r>
                  <a:rPr lang="en-US" sz="2400" dirty="0">
                    <a:solidFill>
                      <a:schemeClr val="tx1">
                        <a:lumMod val="75000"/>
                        <a:lumOff val="25000"/>
                      </a:schemeClr>
                    </a:solidFill>
                    <a:latin typeface="Karla" charset="0"/>
                    <a:ea typeface="Karla" charset="0"/>
                    <a:cs typeface="Karla" charset="0"/>
                  </a:rPr>
                  <a:t>In this case, we can still assume a simple form for </a:t>
                </a:r>
                <a14:m>
                  <m:oMath xmlns:m="http://schemas.openxmlformats.org/officeDocument/2006/math">
                    <m:r>
                      <a:rPr lang="en-US" sz="2400" i="1">
                        <a:solidFill>
                          <a:schemeClr val="tx1">
                            <a:lumMod val="75000"/>
                            <a:lumOff val="25000"/>
                          </a:schemeClr>
                        </a:solidFill>
                        <a:latin typeface="Cambria Math" charset="0"/>
                        <a:ea typeface="Karla" charset="0"/>
                        <a:cs typeface="Karla" charset="0"/>
                      </a:rPr>
                      <m:t>𝑓</m:t>
                    </m:r>
                    <m:r>
                      <a:rPr lang="en-US" sz="2400" b="0" i="0" smtClean="0">
                        <a:solidFill>
                          <a:schemeClr val="tx1">
                            <a:lumMod val="75000"/>
                            <a:lumOff val="25000"/>
                          </a:schemeClr>
                        </a:solidFill>
                        <a:latin typeface="Cambria Math" charset="0"/>
                        <a:ea typeface="Karla" charset="0"/>
                        <a:cs typeface="Karla" charset="0"/>
                      </a:rPr>
                      <m:t> </m:t>
                    </m:r>
                  </m:oMath>
                </a14:m>
                <a:r>
                  <a:rPr lang="en-US" sz="2400" dirty="0">
                    <a:solidFill>
                      <a:schemeClr val="tx1">
                        <a:lumMod val="75000"/>
                        <a:lumOff val="25000"/>
                      </a:schemeClr>
                    </a:solidFill>
                    <a:latin typeface="Karla" charset="0"/>
                    <a:ea typeface="Karla" charset="0"/>
                    <a:cs typeface="Karla" charset="0"/>
                  </a:rPr>
                  <a:t>-a multilinear form:</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Hence, </a:t>
                </a:r>
                <a14:m>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Karla" charset="0"/>
                            <a:cs typeface="Karla" charset="0"/>
                          </a:rPr>
                        </m:ctrlPr>
                      </m:accPr>
                      <m:e>
                        <m:r>
                          <a:rPr lang="en-US" sz="2400" b="0" i="1" smtClean="0">
                            <a:solidFill>
                              <a:schemeClr val="tx1">
                                <a:lumMod val="75000"/>
                                <a:lumOff val="25000"/>
                              </a:schemeClr>
                            </a:solidFill>
                            <a:latin typeface="Cambria Math" charset="0"/>
                            <a:ea typeface="Karla" charset="0"/>
                            <a:cs typeface="Karla" charset="0"/>
                          </a:rPr>
                          <m:t>𝑓</m:t>
                        </m:r>
                      </m:e>
                    </m:acc>
                  </m:oMath>
                </a14:m>
                <a:r>
                  <a:rPr lang="en-US" sz="2400" dirty="0">
                    <a:solidFill>
                      <a:schemeClr val="tx1">
                        <a:lumMod val="75000"/>
                        <a:lumOff val="25000"/>
                      </a:schemeClr>
                    </a:solidFill>
                    <a:latin typeface="Karla" charset="0"/>
                    <a:ea typeface="Karla" charset="0"/>
                    <a:cs typeface="Karla" charset="0"/>
                  </a:rPr>
                  <a:t>, has the form</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 </a:t>
                </a:r>
              </a:p>
              <a:p>
                <a:endParaRPr lang="en-US" sz="2400" dirty="0">
                  <a:solidFill>
                    <a:schemeClr val="tx1">
                      <a:lumMod val="75000"/>
                      <a:lumOff val="25000"/>
                    </a:schemeClr>
                  </a:solidFill>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45" t="-2305" b="-988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42</a:t>
            </a:fld>
            <a:endParaRPr lang="en-US"/>
          </a:p>
        </p:txBody>
      </p:sp>
      <p:pic>
        <p:nvPicPr>
          <p:cNvPr id="15" name="Picture 14"/>
          <p:cNvPicPr>
            <a:picLocks noChangeAspect="1"/>
          </p:cNvPicPr>
          <p:nvPr/>
        </p:nvPicPr>
        <p:blipFill>
          <a:blip r:embed="rId4"/>
          <a:stretch>
            <a:fillRect/>
          </a:stretch>
        </p:blipFill>
        <p:spPr>
          <a:xfrm>
            <a:off x="1775460" y="4233811"/>
            <a:ext cx="8641080" cy="328930"/>
          </a:xfrm>
          <a:prstGeom prst="rect">
            <a:avLst/>
          </a:prstGeom>
        </p:spPr>
      </p:pic>
      <p:pic>
        <p:nvPicPr>
          <p:cNvPr id="16" name="Picture 15"/>
          <p:cNvPicPr>
            <a:picLocks noChangeAspect="1"/>
          </p:cNvPicPr>
          <p:nvPr/>
        </p:nvPicPr>
        <p:blipFill>
          <a:blip r:embed="rId5"/>
          <a:stretch>
            <a:fillRect/>
          </a:stretch>
        </p:blipFill>
        <p:spPr>
          <a:xfrm>
            <a:off x="1676379" y="5505112"/>
            <a:ext cx="8641080" cy="391160"/>
          </a:xfrm>
          <a:prstGeom prst="rect">
            <a:avLst/>
          </a:prstGeom>
        </p:spPr>
      </p:pic>
    </p:spTree>
    <p:extLst>
      <p:ext uri="{BB962C8B-B14F-4D97-AF65-F5344CB8AC3E}">
        <p14:creationId xmlns:p14="http://schemas.microsoft.com/office/powerpoint/2010/main" val="12441294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t>Again, to fit this model means to compute </a:t>
                </a:r>
                <a14:m>
                  <m:oMath xmlns:m="http://schemas.openxmlformats.org/officeDocument/2006/math">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rPr>
                          <m:t>0</m:t>
                        </m:r>
                      </m:sub>
                    </m:sSub>
                    <m:r>
                      <a:rPr lang="en-US" sz="2400" b="0" i="1" smtClean="0">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𝐽</m:t>
                        </m:r>
                      </m:sub>
                    </m:sSub>
                  </m:oMath>
                </a14:m>
                <a:r>
                  <a:rPr lang="en-US" sz="2400" dirty="0"/>
                  <a:t> or to minimize a loss function; we will again choose the </a:t>
                </a:r>
                <a:r>
                  <a:rPr lang="en-US" sz="2400" b="1" dirty="0"/>
                  <a:t>MSE</a:t>
                </a:r>
                <a:r>
                  <a:rPr lang="en-US" sz="2400" dirty="0"/>
                  <a:t> as our loss function. </a:t>
                </a:r>
              </a:p>
              <a:p>
                <a:pPr>
                  <a:spcAft>
                    <a:spcPts val="1800"/>
                  </a:spcAft>
                </a:pPr>
                <a:r>
                  <a:rPr lang="en-US" sz="2400" dirty="0"/>
                  <a:t>Given a set of observations, </a:t>
                </a:r>
                <a:endParaRPr lang="en-US" sz="2400" dirty="0">
                  <a:latin typeface="Cambria Math" charset="0"/>
                </a:endParaRPr>
              </a:p>
              <a:p>
                <a:pPr>
                  <a:spcAft>
                    <a:spcPts val="1800"/>
                  </a:spcAft>
                </a:pPr>
                <a:endParaRPr lang="en-US" sz="2400" dirty="0">
                  <a:latin typeface="Cambria Math" charset="0"/>
                </a:endParaRPr>
              </a:p>
              <a:p>
                <a:pPr>
                  <a:spcAft>
                    <a:spcPts val="1800"/>
                  </a:spcAft>
                </a:pPr>
                <a:r>
                  <a:rPr lang="en-US" sz="2400" dirty="0"/>
                  <a:t>the data and the model can be expressed in vector notation, </a:t>
                </a:r>
              </a:p>
              <a:p>
                <a:pPr>
                  <a:spcAft>
                    <a:spcPts val="1800"/>
                  </a:spcAft>
                </a:pPr>
                <a:endParaRPr lang="en-US" sz="2400" dirty="0">
                  <a:latin typeface="Cambria Math" charset="0"/>
                </a:endParaRPr>
              </a:p>
              <a:p>
                <a:pPr>
                  <a:spcAft>
                    <a:spcPts val="1800"/>
                  </a:spcAft>
                </a:pPr>
                <a:endParaRPr lang="en-US" sz="2400" dirty="0">
                  <a:latin typeface="Cambria Math" charset="0"/>
                </a:endParaRPr>
              </a:p>
              <a:p>
                <a:pPr>
                  <a:spcAft>
                    <a:spcPts val="1800"/>
                  </a:spcAft>
                </a:pPr>
                <a:endParaRPr lang="en-US" sz="2400" dirty="0">
                  <a:latin typeface="Cambria Math" charset="0"/>
                </a:endParaRPr>
              </a:p>
              <a:p>
                <a:endParaRPr lang="en-US" sz="2400" i="1" dirty="0">
                  <a:latin typeface="Cambria Math" charset="0"/>
                </a:endParaRPr>
              </a:p>
              <a:p>
                <a:endParaRPr lang="en-US" sz="2400" i="1" dirty="0">
                  <a:latin typeface="Cambria Math" charset="0"/>
                </a:endParaRPr>
              </a:p>
              <a:p>
                <a:r>
                  <a:rPr lang="en-US" sz="2400" dirty="0"/>
                  <a:t> </a:t>
                </a:r>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45" t="-865" r="-531" b="-4265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81B7CCDB-6D39-0547-B7B3-C80E39D6513A}" type="slidenum">
              <a:rPr lang="en-US" smtClean="0"/>
              <a:t>43</a:t>
            </a:fld>
            <a:endParaRPr lang="en-US"/>
          </a:p>
        </p:txBody>
      </p:sp>
      <p:pic>
        <p:nvPicPr>
          <p:cNvPr id="4" name="Picture 3"/>
          <p:cNvPicPr>
            <a:picLocks noChangeAspect="1"/>
          </p:cNvPicPr>
          <p:nvPr/>
        </p:nvPicPr>
        <p:blipFill>
          <a:blip r:embed="rId4"/>
          <a:stretch>
            <a:fillRect/>
          </a:stretch>
        </p:blipFill>
        <p:spPr>
          <a:xfrm>
            <a:off x="1847829" y="2806757"/>
            <a:ext cx="6858000" cy="386080"/>
          </a:xfrm>
          <a:prstGeom prst="rect">
            <a:avLst/>
          </a:prstGeom>
        </p:spPr>
      </p:pic>
      <p:pic>
        <p:nvPicPr>
          <p:cNvPr id="6" name="Picture 5"/>
          <p:cNvPicPr>
            <a:picLocks noChangeAspect="1"/>
          </p:cNvPicPr>
          <p:nvPr/>
        </p:nvPicPr>
        <p:blipFill>
          <a:blip r:embed="rId5"/>
          <a:stretch>
            <a:fillRect/>
          </a:stretch>
        </p:blipFill>
        <p:spPr>
          <a:xfrm>
            <a:off x="1255395" y="4328672"/>
            <a:ext cx="9681210" cy="1733550"/>
          </a:xfrm>
          <a:prstGeom prst="rect">
            <a:avLst/>
          </a:prstGeom>
        </p:spPr>
      </p:pic>
    </p:spTree>
    <p:extLst>
      <p:ext uri="{BB962C8B-B14F-4D97-AF65-F5344CB8AC3E}">
        <p14:creationId xmlns:p14="http://schemas.microsoft.com/office/powerpoint/2010/main" val="10846853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solidFill>
                      <a:schemeClr val="tx1">
                        <a:lumMod val="75000"/>
                        <a:lumOff val="25000"/>
                      </a:schemeClr>
                    </a:solidFill>
                  </a:rPr>
                  <a:t>For our data</a:t>
                </a:r>
              </a:p>
              <a:p>
                <a:r>
                  <a:rPr lang="en-US" dirty="0">
                    <a:solidFill>
                      <a:schemeClr val="tx1">
                        <a:lumMod val="75000"/>
                        <a:lumOff val="25000"/>
                      </a:schemeClr>
                    </a:solidFill>
                  </a:rPr>
                  <a:t>	</a:t>
                </a:r>
                <a14:m>
                  <m:oMath xmlns:m="http://schemas.openxmlformats.org/officeDocument/2006/math">
                    <m:r>
                      <m:rPr>
                        <m:sty m:val="p"/>
                      </m:rPr>
                      <a:rPr lang="en-US" b="0" i="0" smtClean="0">
                        <a:solidFill>
                          <a:schemeClr val="tx1">
                            <a:lumMod val="75000"/>
                            <a:lumOff val="25000"/>
                          </a:schemeClr>
                        </a:solidFill>
                        <a:latin typeface="Cambria Math" charset="0"/>
                      </a:rPr>
                      <m:t>Sales</m:t>
                    </m:r>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𝛽</m:t>
                        </m:r>
                      </m:e>
                      <m:sub>
                        <m:r>
                          <a:rPr lang="en-US" b="0" i="1" smtClean="0">
                            <a:solidFill>
                              <a:schemeClr val="tx1">
                                <a:lumMod val="75000"/>
                                <a:lumOff val="25000"/>
                              </a:schemeClr>
                            </a:solidFill>
                            <a:latin typeface="Cambria Math" charset="0"/>
                          </a:rPr>
                          <m:t>0</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𝛽</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 ×  </m:t>
                    </m:r>
                    <m:r>
                      <a:rPr lang="en-US" b="0" i="1" smtClean="0">
                        <a:solidFill>
                          <a:schemeClr val="tx1">
                            <a:lumMod val="75000"/>
                            <a:lumOff val="25000"/>
                          </a:schemeClr>
                        </a:solidFill>
                        <a:latin typeface="Cambria Math" charset="0"/>
                      </a:rPr>
                      <m:t>𝑇𝑉</m:t>
                    </m:r>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𝛽</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𝑅𝑎𝑑𝑖𝑜</m:t>
                    </m:r>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𝛽</m:t>
                        </m:r>
                      </m:e>
                      <m:sub>
                        <m:r>
                          <a:rPr lang="en-US" b="0" i="1" smtClean="0">
                            <a:solidFill>
                              <a:schemeClr val="tx1">
                                <a:lumMod val="75000"/>
                                <a:lumOff val="25000"/>
                              </a:schemeClr>
                            </a:solidFill>
                            <a:latin typeface="Cambria Math" charset="0"/>
                          </a:rPr>
                          <m:t>3</m:t>
                        </m:r>
                      </m:sub>
                    </m:sSub>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𝑁𝑒𝑤𝑠𝑝𝑎𝑝𝑒𝑟</m:t>
                    </m:r>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𝜖</m:t>
                    </m:r>
                    <m:r>
                      <a:rPr lang="en-US" b="0" i="1" smtClean="0">
                        <a:solidFill>
                          <a:schemeClr val="tx1">
                            <a:lumMod val="75000"/>
                            <a:lumOff val="25000"/>
                          </a:schemeClr>
                        </a:solidFill>
                        <a:latin typeface="Cambria Math" charset="0"/>
                      </a:rPr>
                      <m:t>  </m:t>
                    </m:r>
                  </m:oMath>
                </a14:m>
                <a:endParaRPr lang="en-US" dirty="0">
                  <a:solidFill>
                    <a:schemeClr val="tx1">
                      <a:lumMod val="75000"/>
                      <a:lumOff val="25000"/>
                    </a:schemeClr>
                  </a:solidFill>
                </a:endParaRPr>
              </a:p>
              <a:p>
                <a:endParaRPr lang="en-US" dirty="0">
                  <a:solidFill>
                    <a:schemeClr val="tx1">
                      <a:lumMod val="75000"/>
                      <a:lumOff val="25000"/>
                    </a:schemeClr>
                  </a:solidFill>
                </a:endParaRPr>
              </a:p>
              <a:p>
                <a:r>
                  <a:rPr lang="en-US" dirty="0">
                    <a:solidFill>
                      <a:schemeClr val="tx1">
                        <a:lumMod val="75000"/>
                        <a:lumOff val="25000"/>
                      </a:schemeClr>
                    </a:solidFill>
                  </a:rPr>
                  <a:t>In linear algebra notation </a:t>
                </a:r>
              </a:p>
              <a:p>
                <a:endParaRPr lang="en-US" dirty="0">
                  <a:solidFill>
                    <a:schemeClr val="tx1">
                      <a:lumMod val="75000"/>
                      <a:lumOff val="25000"/>
                    </a:schemeClr>
                  </a:solidFill>
                </a:endParaRPr>
              </a:p>
              <a:p>
                <a:pPr/>
                <a14:m>
                  <m:oMathPara xmlns:m="http://schemas.openxmlformats.org/officeDocument/2006/math">
                    <m:oMathParaPr>
                      <m:jc m:val="centerGroup"/>
                    </m:oMathParaPr>
                    <m:oMath xmlns:m="http://schemas.openxmlformats.org/officeDocument/2006/math">
                      <m:r>
                        <a:rPr lang="en-US" b="1" i="1" smtClean="0">
                          <a:solidFill>
                            <a:schemeClr val="tx1">
                              <a:lumMod val="75000"/>
                              <a:lumOff val="25000"/>
                            </a:schemeClr>
                          </a:solidFill>
                          <a:latin typeface="Cambria Math" charset="0"/>
                        </a:rPr>
                        <m:t>𝒀</m:t>
                      </m:r>
                      <m:r>
                        <a:rPr lang="en-US" b="0" i="1" smtClean="0">
                          <a:solidFill>
                            <a:schemeClr val="tx1">
                              <a:lumMod val="75000"/>
                              <a:lumOff val="25000"/>
                            </a:schemeClr>
                          </a:solidFill>
                          <a:latin typeface="Cambria Math" charset="0"/>
                        </a:rPr>
                        <m:t>=</m:t>
                      </m:r>
                      <m:d>
                        <m:dPr>
                          <m:ctrlPr>
                            <a:rPr lang="uk-UA" i="1" smtClean="0">
                              <a:solidFill>
                                <a:schemeClr val="tx1">
                                  <a:lumMod val="75000"/>
                                  <a:lumOff val="25000"/>
                                </a:schemeClr>
                              </a:solidFill>
                              <a:latin typeface="Cambria Math" panose="02040503050406030204" pitchFamily="18" charset="0"/>
                            </a:rPr>
                          </m:ctrlPr>
                        </m:dPr>
                        <m:e>
                          <m:m>
                            <m:mPr>
                              <m:mcs>
                                <m:mc>
                                  <m:mcPr>
                                    <m:count m:val="1"/>
                                    <m:mcJc m:val="center"/>
                                  </m:mcPr>
                                </m:mc>
                              </m:mcs>
                              <m:ctrlPr>
                                <a:rPr lang="mr-IN" i="1" smtClean="0">
                                  <a:solidFill>
                                    <a:schemeClr val="tx1">
                                      <a:lumMod val="75000"/>
                                      <a:lumOff val="25000"/>
                                    </a:schemeClr>
                                  </a:solidFill>
                                  <a:latin typeface="Cambria Math" panose="02040503050406030204" pitchFamily="18" charset="0"/>
                                </a:rPr>
                              </m:ctrlPr>
                            </m:mPr>
                            <m:mr>
                              <m:e>
                                <m:r>
                                  <m:rPr>
                                    <m:brk m:alnAt="7"/>
                                  </m:rPr>
                                  <a:rPr lang="en-US" b="0" i="1" smtClean="0">
                                    <a:solidFill>
                                      <a:schemeClr val="tx1">
                                        <a:lumMod val="75000"/>
                                        <a:lumOff val="25000"/>
                                      </a:schemeClr>
                                    </a:solidFill>
                                    <a:latin typeface="Cambria Math" charset="0"/>
                                  </a:rPr>
                                  <m:t>𝑆</m:t>
                                </m:r>
                                <m:r>
                                  <a:rPr lang="en-US" b="0" i="1" smtClean="0">
                                    <a:solidFill>
                                      <a:schemeClr val="tx1">
                                        <a:lumMod val="75000"/>
                                        <a:lumOff val="25000"/>
                                      </a:schemeClr>
                                    </a:solidFill>
                                    <a:latin typeface="Cambria Math" charset="0"/>
                                  </a:rPr>
                                  <m:t>𝑎𝑙𝑒</m:t>
                                </m:r>
                                <m:sSub>
                                  <m:sSubPr>
                                    <m:ctrlPr>
                                      <a:rPr lang="en-US" b="0" i="1" smtClean="0">
                                        <a:solidFill>
                                          <a:schemeClr val="tx1">
                                            <a:lumMod val="75000"/>
                                            <a:lumOff val="25000"/>
                                          </a:schemeClr>
                                        </a:solidFill>
                                        <a:latin typeface="Cambria Math" panose="02040503050406030204" pitchFamily="18" charset="0"/>
                                      </a:rPr>
                                    </m:ctrlPr>
                                  </m:sSubPr>
                                  <m:e>
                                    <m:r>
                                      <m:rPr>
                                        <m:brk m:alnAt="7"/>
                                      </m:rPr>
                                      <a:rPr lang="en-US" b="0" i="1" smtClean="0">
                                        <a:solidFill>
                                          <a:schemeClr val="tx1">
                                            <a:lumMod val="75000"/>
                                            <a:lumOff val="25000"/>
                                          </a:schemeClr>
                                        </a:solidFill>
                                        <a:latin typeface="Cambria Math" charset="0"/>
                                      </a:rPr>
                                      <m:t>𝑠</m:t>
                                    </m:r>
                                  </m:e>
                                  <m:sub>
                                    <m:r>
                                      <m:rPr>
                                        <m:brk m:alnAt="7"/>
                                      </m:rPr>
                                      <a:rPr lang="en-US" b="0" i="1" smtClean="0">
                                        <a:solidFill>
                                          <a:schemeClr val="tx1">
                                            <a:lumMod val="75000"/>
                                            <a:lumOff val="25000"/>
                                          </a:schemeClr>
                                        </a:solidFill>
                                        <a:latin typeface="Cambria Math" charset="0"/>
                                      </a:rPr>
                                      <m:t>1</m:t>
                                    </m:r>
                                  </m:sub>
                                </m:sSub>
                              </m:e>
                            </m:mr>
                            <m:mr>
                              <m:e>
                                <m:r>
                                  <a:rPr lang="mr-IN" i="1" smtClean="0">
                                    <a:solidFill>
                                      <a:schemeClr val="tx1">
                                        <a:lumMod val="75000"/>
                                        <a:lumOff val="25000"/>
                                      </a:schemeClr>
                                    </a:solidFill>
                                    <a:latin typeface="Cambria Math" charset="0"/>
                                  </a:rPr>
                                  <m:t>⋮</m:t>
                                </m:r>
                              </m:e>
                            </m:mr>
                            <m:mr>
                              <m:e>
                                <m:r>
                                  <a:rPr lang="en-US" b="0" i="1" smtClean="0">
                                    <a:solidFill>
                                      <a:schemeClr val="tx1">
                                        <a:lumMod val="75000"/>
                                        <a:lumOff val="25000"/>
                                      </a:schemeClr>
                                    </a:solidFill>
                                    <a:latin typeface="Cambria Math" charset="0"/>
                                  </a:rPr>
                                  <m:t>𝑆𝑎𝑙𝑒</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𝑠</m:t>
                                    </m:r>
                                  </m:e>
                                  <m:sub>
                                    <m:r>
                                      <a:rPr lang="en-US" b="0" i="1" smtClean="0">
                                        <a:solidFill>
                                          <a:schemeClr val="tx1">
                                            <a:lumMod val="75000"/>
                                            <a:lumOff val="25000"/>
                                          </a:schemeClr>
                                        </a:solidFill>
                                        <a:latin typeface="Cambria Math" charset="0"/>
                                      </a:rPr>
                                      <m:t>𝑛</m:t>
                                    </m:r>
                                  </m:sub>
                                </m:sSub>
                              </m:e>
                            </m:mr>
                          </m:m>
                        </m:e>
                      </m:d>
                      <m:r>
                        <a:rPr lang="en-US" b="0" i="1" smtClean="0">
                          <a:solidFill>
                            <a:schemeClr val="tx1">
                              <a:lumMod val="75000"/>
                              <a:lumOff val="25000"/>
                            </a:schemeClr>
                          </a:solidFill>
                          <a:latin typeface="Cambria Math" charset="0"/>
                        </a:rPr>
                        <m:t> ,</m:t>
                      </m:r>
                      <m:r>
                        <a:rPr lang="en-US" b="1" i="1" smtClean="0">
                          <a:solidFill>
                            <a:schemeClr val="tx1">
                              <a:lumMod val="75000"/>
                              <a:lumOff val="25000"/>
                            </a:schemeClr>
                          </a:solidFill>
                          <a:latin typeface="Cambria Math" charset="0"/>
                        </a:rPr>
                        <m:t> </m:t>
                      </m:r>
                      <m:r>
                        <a:rPr lang="en-US" b="1" i="1" smtClean="0">
                          <a:solidFill>
                            <a:schemeClr val="tx1">
                              <a:lumMod val="75000"/>
                              <a:lumOff val="25000"/>
                            </a:schemeClr>
                          </a:solidFill>
                          <a:latin typeface="Cambria Math" charset="0"/>
                        </a:rPr>
                        <m:t>𝑿</m:t>
                      </m:r>
                      <m:r>
                        <a:rPr lang="en-US" b="0" i="1" smtClean="0">
                          <a:solidFill>
                            <a:schemeClr val="tx1">
                              <a:lumMod val="75000"/>
                              <a:lumOff val="25000"/>
                            </a:schemeClr>
                          </a:solidFill>
                          <a:latin typeface="Cambria Math" charset="0"/>
                        </a:rPr>
                        <m:t>=</m:t>
                      </m:r>
                      <m:d>
                        <m:dPr>
                          <m:ctrlPr>
                            <a:rPr lang="uk-UA" b="0" i="1" smtClean="0">
                              <a:solidFill>
                                <a:schemeClr val="tx1">
                                  <a:lumMod val="75000"/>
                                  <a:lumOff val="25000"/>
                                </a:schemeClr>
                              </a:solidFill>
                              <a:latin typeface="Cambria Math" panose="02040503050406030204" pitchFamily="18" charset="0"/>
                            </a:rPr>
                          </m:ctrlPr>
                        </m:dPr>
                        <m:e>
                          <m:m>
                            <m:mPr>
                              <m:mcs>
                                <m:mc>
                                  <m:mcPr>
                                    <m:count m:val="3"/>
                                    <m:mcJc m:val="center"/>
                                  </m:mcPr>
                                </m:mc>
                              </m:mcs>
                              <m:ctrlPr>
                                <a:rPr lang="uk-UA" b="0" i="1" smtClean="0">
                                  <a:solidFill>
                                    <a:schemeClr val="tx1">
                                      <a:lumMod val="75000"/>
                                      <a:lumOff val="25000"/>
                                    </a:schemeClr>
                                  </a:solidFill>
                                  <a:latin typeface="Cambria Math" panose="02040503050406030204" pitchFamily="18" charset="0"/>
                                </a:rPr>
                              </m:ctrlPr>
                            </m:mPr>
                            <m:mr>
                              <m:e>
                                <m:r>
                                  <m:rPr>
                                    <m:brk m:alnAt="7"/>
                                  </m:rPr>
                                  <a:rPr lang="en-US" b="0" i="1" smtClean="0">
                                    <a:solidFill>
                                      <a:schemeClr val="tx1">
                                        <a:lumMod val="75000"/>
                                        <a:lumOff val="25000"/>
                                      </a:schemeClr>
                                    </a:solidFill>
                                    <a:latin typeface="Cambria Math" charset="0"/>
                                  </a:rPr>
                                  <m:t>1</m:t>
                                </m:r>
                              </m:e>
                              <m:e>
                                <m:r>
                                  <a:rPr lang="en-US" b="0" i="1" smtClean="0">
                                    <a:solidFill>
                                      <a:schemeClr val="tx1">
                                        <a:lumMod val="75000"/>
                                        <a:lumOff val="25000"/>
                                      </a:schemeClr>
                                    </a:solidFill>
                                    <a:latin typeface="Cambria Math" charset="0"/>
                                  </a:rPr>
                                  <m:t>𝑇</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𝑉</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   </m:t>
                                </m:r>
                                <m:r>
                                  <a:rPr lang="en-US" b="0" i="1" smtClean="0">
                                    <a:solidFill>
                                      <a:schemeClr val="tx1">
                                        <a:lumMod val="75000"/>
                                        <a:lumOff val="25000"/>
                                      </a:schemeClr>
                                    </a:solidFill>
                                    <a:latin typeface="Cambria Math" charset="0"/>
                                  </a:rPr>
                                  <m:t>𝑅𝑎𝑑𝑖</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𝑜</m:t>
                                    </m:r>
                                  </m:e>
                                  <m:sub>
                                    <m:r>
                                      <a:rPr lang="en-US" b="0" i="1" smtClean="0">
                                        <a:solidFill>
                                          <a:schemeClr val="tx1">
                                            <a:lumMod val="75000"/>
                                            <a:lumOff val="25000"/>
                                          </a:schemeClr>
                                        </a:solidFill>
                                        <a:latin typeface="Cambria Math" charset="0"/>
                                      </a:rPr>
                                      <m:t>1</m:t>
                                    </m:r>
                                  </m:sub>
                                </m:sSub>
                              </m:e>
                              <m:e>
                                <m:r>
                                  <a:rPr lang="en-US" b="0" i="1" smtClean="0">
                                    <a:solidFill>
                                      <a:schemeClr val="tx1">
                                        <a:lumMod val="75000"/>
                                        <a:lumOff val="25000"/>
                                      </a:schemeClr>
                                    </a:solidFill>
                                    <a:latin typeface="Cambria Math" charset="0"/>
                                  </a:rPr>
                                  <m:t>𝑁𝑒𝑤</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𝑠</m:t>
                                    </m:r>
                                  </m:e>
                                  <m:sub>
                                    <m:r>
                                      <a:rPr lang="en-US" b="0" i="1" smtClean="0">
                                        <a:solidFill>
                                          <a:schemeClr val="tx1">
                                            <a:lumMod val="75000"/>
                                            <a:lumOff val="25000"/>
                                          </a:schemeClr>
                                        </a:solidFill>
                                        <a:latin typeface="Cambria Math" charset="0"/>
                                      </a:rPr>
                                      <m:t>1</m:t>
                                    </m:r>
                                  </m:sub>
                                </m:sSub>
                              </m:e>
                            </m:mr>
                            <m:mr>
                              <m:e>
                                <m:r>
                                  <a:rPr lang="uk-UA" b="0" i="1" smtClean="0">
                                    <a:solidFill>
                                      <a:schemeClr val="tx1">
                                        <a:lumMod val="75000"/>
                                        <a:lumOff val="25000"/>
                                      </a:schemeClr>
                                    </a:solidFill>
                                    <a:latin typeface="Cambria Math" charset="0"/>
                                  </a:rPr>
                                  <m:t>⋮</m:t>
                                </m:r>
                              </m:e>
                              <m:e>
                                <m:r>
                                  <a:rPr lang="uk-UA" b="0" i="1" smtClean="0">
                                    <a:solidFill>
                                      <a:schemeClr val="tx1">
                                        <a:lumMod val="75000"/>
                                        <a:lumOff val="25000"/>
                                      </a:schemeClr>
                                    </a:solidFill>
                                    <a:latin typeface="Cambria Math" charset="0"/>
                                  </a:rPr>
                                  <m:t>⋮</m:t>
                                </m:r>
                              </m:e>
                              <m:e>
                                <m:r>
                                  <a:rPr lang="uk-UA" b="0" i="1" smtClean="0">
                                    <a:solidFill>
                                      <a:schemeClr val="tx1">
                                        <a:lumMod val="75000"/>
                                        <a:lumOff val="25000"/>
                                      </a:schemeClr>
                                    </a:solidFill>
                                    <a:latin typeface="Cambria Math" charset="0"/>
                                  </a:rPr>
                                  <m:t>⋮</m:t>
                                </m:r>
                              </m:e>
                            </m:mr>
                            <m:mr>
                              <m:e>
                                <m:r>
                                  <a:rPr lang="en-US" b="0" i="1" smtClean="0">
                                    <a:solidFill>
                                      <a:schemeClr val="tx1">
                                        <a:lumMod val="75000"/>
                                        <a:lumOff val="25000"/>
                                      </a:schemeClr>
                                    </a:solidFill>
                                    <a:latin typeface="Cambria Math" charset="0"/>
                                  </a:rPr>
                                  <m:t>1</m:t>
                                </m:r>
                              </m:e>
                              <m:e>
                                <m:r>
                                  <a:rPr lang="en-US" b="0" i="1" smtClean="0">
                                    <a:solidFill>
                                      <a:schemeClr val="tx1">
                                        <a:lumMod val="75000"/>
                                        <a:lumOff val="25000"/>
                                      </a:schemeClr>
                                    </a:solidFill>
                                    <a:latin typeface="Cambria Math" charset="0"/>
                                  </a:rPr>
                                  <m:t>𝑇</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𝑉</m:t>
                                    </m:r>
                                  </m:e>
                                  <m:sub>
                                    <m:r>
                                      <a:rPr lang="en-US" b="0" i="1" smtClean="0">
                                        <a:solidFill>
                                          <a:schemeClr val="tx1">
                                            <a:lumMod val="75000"/>
                                            <a:lumOff val="25000"/>
                                          </a:schemeClr>
                                        </a:solidFill>
                                        <a:latin typeface="Cambria Math" charset="0"/>
                                      </a:rPr>
                                      <m:t>𝑛</m:t>
                                    </m:r>
                                  </m:sub>
                                </m:sSub>
                                <m:r>
                                  <a:rPr lang="en-US" b="0" i="1" smtClean="0">
                                    <a:solidFill>
                                      <a:schemeClr val="tx1">
                                        <a:lumMod val="75000"/>
                                        <a:lumOff val="25000"/>
                                      </a:schemeClr>
                                    </a:solidFill>
                                    <a:latin typeface="Cambria Math" charset="0"/>
                                  </a:rPr>
                                  <m:t>.   </m:t>
                                </m:r>
                                <m:r>
                                  <a:rPr lang="en-US" b="0" i="1" smtClean="0">
                                    <a:solidFill>
                                      <a:schemeClr val="tx1">
                                        <a:lumMod val="75000"/>
                                        <a:lumOff val="25000"/>
                                      </a:schemeClr>
                                    </a:solidFill>
                                    <a:latin typeface="Cambria Math" charset="0"/>
                                  </a:rPr>
                                  <m:t>𝑅𝑎𝑑𝑖</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𝑜</m:t>
                                    </m:r>
                                  </m:e>
                                  <m:sub>
                                    <m:r>
                                      <a:rPr lang="en-US" b="0" i="1" smtClean="0">
                                        <a:solidFill>
                                          <a:schemeClr val="tx1">
                                            <a:lumMod val="75000"/>
                                            <a:lumOff val="25000"/>
                                          </a:schemeClr>
                                        </a:solidFill>
                                        <a:latin typeface="Cambria Math" charset="0"/>
                                      </a:rPr>
                                      <m:t>𝑛</m:t>
                                    </m:r>
                                  </m:sub>
                                </m:sSub>
                                <m:r>
                                  <a:rPr lang="en-US" b="0" i="1" smtClean="0">
                                    <a:solidFill>
                                      <a:schemeClr val="tx1">
                                        <a:lumMod val="75000"/>
                                        <a:lumOff val="25000"/>
                                      </a:schemeClr>
                                    </a:solidFill>
                                    <a:latin typeface="Cambria Math" charset="0"/>
                                  </a:rPr>
                                  <m:t>  </m:t>
                                </m:r>
                              </m:e>
                              <m:e>
                                <m:r>
                                  <a:rPr lang="en-US" b="0" i="1" smtClean="0">
                                    <a:solidFill>
                                      <a:schemeClr val="tx1">
                                        <a:lumMod val="75000"/>
                                        <a:lumOff val="25000"/>
                                      </a:schemeClr>
                                    </a:solidFill>
                                    <a:latin typeface="Cambria Math" charset="0"/>
                                  </a:rPr>
                                  <m:t>𝑁𝑒𝑤</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𝑠</m:t>
                                    </m:r>
                                  </m:e>
                                  <m:sub>
                                    <m:r>
                                      <a:rPr lang="en-US" b="0" i="1" smtClean="0">
                                        <a:solidFill>
                                          <a:schemeClr val="tx1">
                                            <a:lumMod val="75000"/>
                                            <a:lumOff val="25000"/>
                                          </a:schemeClr>
                                        </a:solidFill>
                                        <a:latin typeface="Cambria Math" charset="0"/>
                                      </a:rPr>
                                      <m:t>𝑛</m:t>
                                    </m:r>
                                  </m:sub>
                                </m:sSub>
                              </m:e>
                            </m:mr>
                          </m:m>
                        </m:e>
                      </m:d>
                      <m:r>
                        <a:rPr lang="en-US" b="0" i="1" smtClean="0">
                          <a:solidFill>
                            <a:schemeClr val="tx1">
                              <a:lumMod val="75000"/>
                              <a:lumOff val="25000"/>
                            </a:schemeClr>
                          </a:solidFill>
                          <a:latin typeface="Cambria Math" charset="0"/>
                        </a:rPr>
                        <m:t>, </m:t>
                      </m:r>
                      <m:r>
                        <a:rPr lang="en-US" b="1" i="1" smtClean="0">
                          <a:solidFill>
                            <a:schemeClr val="tx1">
                              <a:lumMod val="75000"/>
                              <a:lumOff val="25000"/>
                            </a:schemeClr>
                          </a:solidFill>
                          <a:latin typeface="Cambria Math" charset="0"/>
                        </a:rPr>
                        <m:t>𝜷</m:t>
                      </m:r>
                      <m:r>
                        <a:rPr lang="en-US" b="0" i="1" smtClean="0">
                          <a:solidFill>
                            <a:schemeClr val="tx1">
                              <a:lumMod val="75000"/>
                              <a:lumOff val="25000"/>
                            </a:schemeClr>
                          </a:solidFill>
                          <a:latin typeface="Cambria Math" charset="0"/>
                        </a:rPr>
                        <m:t>=</m:t>
                      </m:r>
                      <m:d>
                        <m:dPr>
                          <m:ctrlPr>
                            <a:rPr lang="uk-UA" i="1">
                              <a:solidFill>
                                <a:schemeClr val="tx1">
                                  <a:lumMod val="75000"/>
                                  <a:lumOff val="25000"/>
                                </a:schemeClr>
                              </a:solidFill>
                              <a:latin typeface="Cambria Math" panose="02040503050406030204" pitchFamily="18" charset="0"/>
                            </a:rPr>
                          </m:ctrlPr>
                        </m:dPr>
                        <m:e>
                          <m:m>
                            <m:mPr>
                              <m:mcs>
                                <m:mc>
                                  <m:mcPr>
                                    <m:count m:val="1"/>
                                    <m:mcJc m:val="center"/>
                                  </m:mcPr>
                                </m:mc>
                              </m:mcs>
                              <m:ctrlPr>
                                <a:rPr lang="mr-IN" i="1">
                                  <a:solidFill>
                                    <a:schemeClr val="tx1">
                                      <a:lumMod val="75000"/>
                                      <a:lumOff val="25000"/>
                                    </a:schemeClr>
                                  </a:solidFill>
                                  <a:latin typeface="Cambria Math" panose="02040503050406030204" pitchFamily="18" charset="0"/>
                                </a:rPr>
                              </m:ctrlPr>
                            </m:mPr>
                            <m:mr>
                              <m:e>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𝛽</m:t>
                                    </m:r>
                                  </m:e>
                                  <m:sub>
                                    <m:r>
                                      <a:rPr lang="en-US" b="0" i="1" smtClean="0">
                                        <a:solidFill>
                                          <a:schemeClr val="tx1">
                                            <a:lumMod val="75000"/>
                                            <a:lumOff val="25000"/>
                                          </a:schemeClr>
                                        </a:solidFill>
                                        <a:latin typeface="Cambria Math" charset="0"/>
                                      </a:rPr>
                                      <m:t>0</m:t>
                                    </m:r>
                                  </m:sub>
                                </m:sSub>
                              </m:e>
                            </m:mr>
                            <m:mr>
                              <m:e>
                                <m:r>
                                  <a:rPr lang="mr-IN" i="1">
                                    <a:solidFill>
                                      <a:schemeClr val="tx1">
                                        <a:lumMod val="75000"/>
                                        <a:lumOff val="25000"/>
                                      </a:schemeClr>
                                    </a:solidFill>
                                    <a:latin typeface="Cambria Math" charset="0"/>
                                  </a:rPr>
                                  <m:t>⋮</m:t>
                                </m:r>
                              </m:e>
                            </m:mr>
                            <m:mr>
                              <m:e>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𝛽</m:t>
                                    </m:r>
                                  </m:e>
                                  <m:sub>
                                    <m:r>
                                      <a:rPr lang="en-US" b="0" i="1" smtClean="0">
                                        <a:solidFill>
                                          <a:schemeClr val="tx1">
                                            <a:lumMod val="75000"/>
                                            <a:lumOff val="25000"/>
                                          </a:schemeClr>
                                        </a:solidFill>
                                        <a:latin typeface="Cambria Math" charset="0"/>
                                      </a:rPr>
                                      <m:t>3</m:t>
                                    </m:r>
                                  </m:sub>
                                </m:sSub>
                              </m:e>
                            </m:mr>
                          </m:m>
                        </m:e>
                      </m:d>
                    </m:oMath>
                  </m:oMathPara>
                </a14:m>
                <a:endParaRPr lang="en-US" dirty="0">
                  <a:solidFill>
                    <a:schemeClr val="tx1">
                      <a:lumMod val="75000"/>
                      <a:lumOff val="25000"/>
                    </a:schemeClr>
                  </a:solidFill>
                </a:endParaRPr>
              </a:p>
              <a:p>
                <a:endParaRPr lang="en-US" dirty="0">
                  <a:solidFill>
                    <a:schemeClr val="tx1">
                      <a:lumMod val="75000"/>
                      <a:lumOff val="25000"/>
                    </a:schemeClr>
                  </a:solidFill>
                </a:endParaRPr>
              </a:p>
              <a:p>
                <a:endParaRPr lang="en-US" dirty="0">
                  <a:solidFill>
                    <a:schemeClr val="tx1">
                      <a:lumMod val="75000"/>
                      <a:lumOff val="25000"/>
                    </a:schemeClr>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40" t="-2882" b="-76657"/>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Multilinear Model, example </a:t>
            </a:r>
          </a:p>
        </p:txBody>
      </p:sp>
      <p:sp>
        <p:nvSpPr>
          <p:cNvPr id="4" name="Slide Number Placeholder 3"/>
          <p:cNvSpPr>
            <a:spLocks noGrp="1"/>
          </p:cNvSpPr>
          <p:nvPr>
            <p:ph type="sldNum" sz="quarter" idx="12"/>
          </p:nvPr>
        </p:nvSpPr>
        <p:spPr/>
        <p:txBody>
          <a:bodyPr/>
          <a:lstStyle/>
          <a:p>
            <a:fld id="{A13833A1-46C9-FB45-812F-A8AC7B5136EB}" type="slidenum">
              <a:rPr lang="en-US" smtClean="0"/>
              <a:t>44</a:t>
            </a:fld>
            <a:endParaRPr lang="en-US"/>
          </a:p>
        </p:txBody>
      </p:sp>
      <p:grpSp>
        <p:nvGrpSpPr>
          <p:cNvPr id="16" name="Group 15"/>
          <p:cNvGrpSpPr/>
          <p:nvPr/>
        </p:nvGrpSpPr>
        <p:grpSpPr>
          <a:xfrm>
            <a:off x="2244436" y="3685309"/>
            <a:ext cx="8188036" cy="1233055"/>
            <a:chOff x="2244436" y="3685309"/>
            <a:chExt cx="8188036" cy="1233055"/>
          </a:xfrm>
        </p:grpSpPr>
        <p:sp>
          <p:nvSpPr>
            <p:cNvPr id="6" name="Rectangle 5"/>
            <p:cNvSpPr/>
            <p:nvPr/>
          </p:nvSpPr>
          <p:spPr>
            <a:xfrm>
              <a:off x="2244436" y="3685309"/>
              <a:ext cx="1025236" cy="401782"/>
            </a:xfrm>
            <a:prstGeom prst="rect">
              <a:avLst/>
            </a:prstGeom>
            <a:solidFill>
              <a:schemeClr val="accent2">
                <a:lumMod val="20000"/>
                <a:lumOff val="80000"/>
                <a:alpha val="1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641272" y="3685309"/>
              <a:ext cx="4087092" cy="401782"/>
            </a:xfrm>
            <a:prstGeom prst="rect">
              <a:avLst/>
            </a:prstGeom>
            <a:solidFill>
              <a:schemeClr val="accent2">
                <a:lumMod val="20000"/>
                <a:lumOff val="80000"/>
                <a:alpha val="1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10072254" y="3685309"/>
              <a:ext cx="360218" cy="1233055"/>
            </a:xfrm>
            <a:prstGeom prst="rect">
              <a:avLst/>
            </a:prstGeom>
            <a:solidFill>
              <a:schemeClr val="accent2">
                <a:lumMod val="20000"/>
                <a:lumOff val="80000"/>
                <a:alpha val="1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p:nvGrpSpPr>
        <p:grpSpPr>
          <a:xfrm>
            <a:off x="3097648" y="5618010"/>
            <a:ext cx="6236852" cy="1201762"/>
            <a:chOff x="3097648" y="5618010"/>
            <a:chExt cx="6236852" cy="1201762"/>
          </a:xfrm>
        </p:grpSpPr>
        <p:grpSp>
          <p:nvGrpSpPr>
            <p:cNvPr id="18" name="Group 17"/>
            <p:cNvGrpSpPr/>
            <p:nvPr/>
          </p:nvGrpSpPr>
          <p:grpSpPr>
            <a:xfrm>
              <a:off x="3097648" y="5618010"/>
              <a:ext cx="6236852" cy="1201762"/>
              <a:chOff x="3097648" y="5618010"/>
              <a:chExt cx="6236852" cy="1201762"/>
            </a:xfrm>
          </p:grpSpPr>
          <mc:AlternateContent xmlns:mc="http://schemas.openxmlformats.org/markup-compatibility/2006" xmlns:a14="http://schemas.microsoft.com/office/drawing/2010/main">
            <mc:Choice Requires="a14">
              <p:sp>
                <p:nvSpPr>
                  <p:cNvPr id="11" name="TextBox 10"/>
                  <p:cNvSpPr txBox="1"/>
                  <p:nvPr/>
                </p:nvSpPr>
                <p:spPr>
                  <a:xfrm>
                    <a:off x="4100948" y="5618010"/>
                    <a:ext cx="4106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solidFill>
                                <a:schemeClr val="tx1">
                                  <a:lumMod val="75000"/>
                                  <a:lumOff val="25000"/>
                                </a:schemeClr>
                              </a:solidFill>
                              <a:latin typeface="Cambria Math" charset="0"/>
                            </a:rPr>
                            <m:t>=</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4100948" y="5618010"/>
                    <a:ext cx="410690" cy="369332"/>
                  </a:xfrm>
                  <a:prstGeom prst="rect">
                    <a:avLst/>
                  </a:prstGeom>
                  <a:blipFill rotWithShape="0">
                    <a:blip r:embed="rId3"/>
                    <a:stretch>
                      <a:fillRect/>
                    </a:stretch>
                  </a:blipFill>
                </p:spPr>
                <p:txBody>
                  <a:bodyPr/>
                  <a:lstStyle/>
                  <a:p>
                    <a:r>
                      <a:rPr lang="en-US">
                        <a:noFill/>
                      </a:rPr>
                      <a:t> </a:t>
                    </a:r>
                  </a:p>
                </p:txBody>
              </p:sp>
            </mc:Fallback>
          </mc:AlternateContent>
          <p:grpSp>
            <p:nvGrpSpPr>
              <p:cNvPr id="17" name="Group 16"/>
              <p:cNvGrpSpPr/>
              <p:nvPr/>
            </p:nvGrpSpPr>
            <p:grpSpPr>
              <a:xfrm>
                <a:off x="3097648" y="5625972"/>
                <a:ext cx="6236852" cy="1193800"/>
                <a:chOff x="3097648" y="5625972"/>
                <a:chExt cx="6236852" cy="1193800"/>
              </a:xfrm>
            </p:grpSpPr>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7648" y="5651093"/>
                  <a:ext cx="1003300" cy="381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3500" y="5625972"/>
                  <a:ext cx="381000" cy="119380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1272" y="5625972"/>
                  <a:ext cx="3822700" cy="381000"/>
                </a:xfrm>
                <a:prstGeom prst="rect">
                  <a:avLst/>
                </a:prstGeom>
              </p:spPr>
            </p:pic>
          </p:grpSp>
        </p:grpSp>
        <mc:AlternateContent xmlns:mc="http://schemas.openxmlformats.org/markup-compatibility/2006" xmlns:a14="http://schemas.microsoft.com/office/drawing/2010/main">
          <mc:Choice Requires="a14">
            <p:sp>
              <p:nvSpPr>
                <p:cNvPr id="15" name="TextBox 14"/>
                <p:cNvSpPr txBox="1"/>
                <p:nvPr/>
              </p:nvSpPr>
              <p:spPr>
                <a:xfrm>
                  <a:off x="8323696" y="5618010"/>
                  <a:ext cx="8093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8323696" y="5618010"/>
                  <a:ext cx="809335" cy="369332"/>
                </a:xfrm>
                <a:prstGeom prst="rect">
                  <a:avLst/>
                </a:prstGeom>
                <a:blipFill rotWithShape="0">
                  <a:blip r:embed="rId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471346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p:sp>
        <p:nvSpPr>
          <p:cNvPr id="3" name="Content Placeholder 2"/>
          <p:cNvSpPr>
            <a:spLocks noGrp="1"/>
          </p:cNvSpPr>
          <p:nvPr>
            <p:ph idx="1"/>
          </p:nvPr>
        </p:nvSpPr>
        <p:spPr/>
        <p:txBody>
          <a:bodyPr/>
          <a:lstStyle/>
          <a:p>
            <a:r>
              <a:rPr lang="en-US" sz="2400" dirty="0"/>
              <a:t>The model takes a simple algebraic form:</a:t>
            </a:r>
          </a:p>
          <a:p>
            <a:endParaRPr lang="en-US" sz="2400" dirty="0"/>
          </a:p>
          <a:p>
            <a:endParaRPr lang="en-US" sz="2400" dirty="0"/>
          </a:p>
          <a:p>
            <a:endParaRPr lang="en-US" sz="2400" dirty="0"/>
          </a:p>
          <a:p>
            <a:r>
              <a:rPr lang="en-US" sz="2400" dirty="0"/>
              <a:t>Thus, the MSE can be expressed in vector notation as</a:t>
            </a:r>
          </a:p>
          <a:p>
            <a:endParaRPr lang="en-US" sz="2400" dirty="0"/>
          </a:p>
          <a:p>
            <a:endParaRPr lang="en-US" sz="2400" dirty="0"/>
          </a:p>
          <a:p>
            <a:r>
              <a:rPr lang="en-US" sz="2400" dirty="0"/>
              <a:t>Minimizing the MSE using vector calculus yields, </a:t>
            </a:r>
          </a:p>
          <a:p>
            <a:r>
              <a:rPr lang="en-US" sz="2400" dirty="0"/>
              <a:t> </a:t>
            </a:r>
          </a:p>
          <a:p>
            <a:r>
              <a:rPr lang="en-US" sz="2400" dirty="0"/>
              <a:t> </a:t>
            </a:r>
          </a:p>
          <a:p>
            <a:endParaRPr lang="en-US" sz="2400" dirty="0"/>
          </a:p>
          <a:p>
            <a:endParaRPr lang="en-US" sz="2400" dirty="0"/>
          </a:p>
          <a:p>
            <a:endParaRPr lang="en-US" sz="2400" dirty="0"/>
          </a:p>
          <a:p>
            <a:r>
              <a:rPr lang="en-US" sz="2400" dirty="0"/>
              <a:t> </a:t>
            </a:r>
          </a:p>
          <a:p>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45</a:t>
            </a:fld>
            <a:endParaRPr lang="en-US"/>
          </a:p>
        </p:txBody>
      </p:sp>
      <p:pic>
        <p:nvPicPr>
          <p:cNvPr id="7" name="Picture 6"/>
          <p:cNvPicPr>
            <a:picLocks noChangeAspect="1"/>
          </p:cNvPicPr>
          <p:nvPr/>
        </p:nvPicPr>
        <p:blipFill>
          <a:blip r:embed="rId3"/>
          <a:stretch>
            <a:fillRect/>
          </a:stretch>
        </p:blipFill>
        <p:spPr>
          <a:xfrm>
            <a:off x="4368800" y="2023779"/>
            <a:ext cx="1940560" cy="335280"/>
          </a:xfrm>
          <a:prstGeom prst="rect">
            <a:avLst/>
          </a:prstGeom>
        </p:spPr>
      </p:pic>
      <p:pic>
        <p:nvPicPr>
          <p:cNvPr id="9" name="Picture 8"/>
          <p:cNvPicPr>
            <a:picLocks noChangeAspect="1"/>
          </p:cNvPicPr>
          <p:nvPr/>
        </p:nvPicPr>
        <p:blipFill>
          <a:blip r:embed="rId4"/>
          <a:stretch>
            <a:fillRect/>
          </a:stretch>
        </p:blipFill>
        <p:spPr>
          <a:xfrm>
            <a:off x="4079240" y="3383082"/>
            <a:ext cx="4033520" cy="751840"/>
          </a:xfrm>
          <a:prstGeom prst="rect">
            <a:avLst/>
          </a:prstGeom>
        </p:spPr>
      </p:pic>
      <p:pic>
        <p:nvPicPr>
          <p:cNvPr id="10" name="Picture 9"/>
          <p:cNvPicPr>
            <a:picLocks noChangeAspect="1"/>
          </p:cNvPicPr>
          <p:nvPr/>
        </p:nvPicPr>
        <p:blipFill>
          <a:blip r:embed="rId5"/>
          <a:stretch>
            <a:fillRect/>
          </a:stretch>
        </p:blipFill>
        <p:spPr>
          <a:xfrm>
            <a:off x="2921000" y="5066030"/>
            <a:ext cx="6350000" cy="782320"/>
          </a:xfrm>
          <a:prstGeom prst="rect">
            <a:avLst/>
          </a:prstGeom>
        </p:spPr>
      </p:pic>
    </p:spTree>
    <p:extLst>
      <p:ext uri="{BB962C8B-B14F-4D97-AF65-F5344CB8AC3E}">
        <p14:creationId xmlns:p14="http://schemas.microsoft.com/office/powerpoint/2010/main" val="2529128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Content Placeholder 2"/>
              <p:cNvSpPr txBox="1">
                <a:spLocks/>
              </p:cNvSpPr>
              <p:nvPr/>
            </p:nvSpPr>
            <p:spPr>
              <a:xfrm>
                <a:off x="932496" y="1134865"/>
                <a:ext cx="10327008" cy="3121921"/>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As with the simple linear regression, the standard errors can be calculated either using statistical modeling </a:t>
                </a:r>
              </a:p>
              <a:p>
                <a:endParaRPr lang="en-US" sz="2400" dirty="0"/>
              </a:p>
              <a:p>
                <a:pPr/>
                <a14:m>
                  <m:oMathPara xmlns:m="http://schemas.openxmlformats.org/officeDocument/2006/math">
                    <m:oMathParaPr>
                      <m:jc m:val="centerGroup"/>
                    </m:oMathParaPr>
                    <m:oMath xmlns:m="http://schemas.openxmlformats.org/officeDocument/2006/math">
                      <m:r>
                        <m:rPr>
                          <m:sty m:val="p"/>
                        </m:rPr>
                        <a:rPr lang="en-US" sz="3200" b="0" i="0" smtClean="0">
                          <a:latin typeface="Cambria Math" panose="02040503050406030204" pitchFamily="18" charset="0"/>
                        </a:rPr>
                        <m:t>Var</m:t>
                      </m:r>
                      <m:d>
                        <m:dPr>
                          <m:ctrlPr>
                            <a:rPr lang="en-US" sz="3200" i="1">
                              <a:latin typeface="Cambria Math" panose="02040503050406030204" pitchFamily="18" charset="0"/>
                            </a:rPr>
                          </m:ctrlPr>
                        </m:dPr>
                        <m:e>
                          <m:acc>
                            <m:accPr>
                              <m:chr m:val="̂"/>
                              <m:ctrlPr>
                                <a:rPr lang="en-US" sz="3200" b="0" i="1" dirty="0" smtClean="0">
                                  <a:latin typeface="Cambria Math" panose="02040503050406030204" pitchFamily="18" charset="0"/>
                                </a:rPr>
                              </m:ctrlPr>
                            </m:accPr>
                            <m:e>
                              <m:r>
                                <a:rPr lang="en-US" sz="3200" b="0" i="1" dirty="0" smtClean="0">
                                  <a:latin typeface="Cambria Math" panose="02040503050406030204" pitchFamily="18" charset="0"/>
                                </a:rPr>
                                <m:t>𝛽</m:t>
                              </m:r>
                            </m:e>
                          </m:acc>
                        </m:e>
                      </m:d>
                      <m:r>
                        <a:rPr lang="en-US" sz="3200" b="0" i="1" smtClean="0">
                          <a:latin typeface="Cambria Math" charset="0"/>
                        </a:rPr>
                        <m:t>=</m:t>
                      </m:r>
                      <m:sSup>
                        <m:sSupPr>
                          <m:ctrlPr>
                            <a:rPr lang="en-US" sz="3200" b="0" i="1" smtClean="0">
                              <a:latin typeface="Cambria Math" panose="02040503050406030204" pitchFamily="18" charset="0"/>
                            </a:rPr>
                          </m:ctrlPr>
                        </m:sSupPr>
                        <m:e>
                          <m:r>
                            <a:rPr lang="en-US" sz="3200" b="0" i="1" smtClean="0">
                              <a:latin typeface="Cambria Math" charset="0"/>
                            </a:rPr>
                            <m:t>𝜎</m:t>
                          </m:r>
                        </m:e>
                        <m:sup>
                          <m:r>
                            <a:rPr lang="en-US" sz="3200" b="0" i="1" smtClean="0">
                              <a:latin typeface="Cambria Math" charset="0"/>
                            </a:rPr>
                            <m:t>2</m:t>
                          </m:r>
                        </m:sup>
                      </m:sSup>
                      <m:sSup>
                        <m:sSupPr>
                          <m:ctrlPr>
                            <a:rPr lang="en-US" sz="3200" b="0" i="1" smtClean="0">
                              <a:latin typeface="Cambria Math" panose="02040503050406030204" pitchFamily="18" charset="0"/>
                            </a:rPr>
                          </m:ctrlPr>
                        </m:sSupPr>
                        <m:e>
                          <m:d>
                            <m:dPr>
                              <m:ctrlPr>
                                <a:rPr lang="en-US" sz="3200" b="0" i="1" smtClean="0">
                                  <a:latin typeface="Cambria Math" panose="02040503050406030204" pitchFamily="18" charset="0"/>
                                </a:rPr>
                              </m:ctrlPr>
                            </m:dPr>
                            <m:e>
                              <m:sSup>
                                <m:sSupPr>
                                  <m:ctrlPr>
                                    <a:rPr lang="en-US" sz="3200" b="0" i="1" smtClean="0">
                                      <a:latin typeface="Cambria Math" panose="02040503050406030204" pitchFamily="18" charset="0"/>
                                    </a:rPr>
                                  </m:ctrlPr>
                                </m:sSupPr>
                                <m:e>
                                  <m:r>
                                    <a:rPr lang="en-US" sz="3200" b="0" i="1" smtClean="0">
                                      <a:latin typeface="Cambria Math" charset="0"/>
                                    </a:rPr>
                                    <m:t>𝑋</m:t>
                                  </m:r>
                                </m:e>
                                <m:sup>
                                  <m:r>
                                    <a:rPr lang="en-US" sz="3200" b="0" i="1" smtClean="0">
                                      <a:latin typeface="Cambria Math" charset="0"/>
                                    </a:rPr>
                                    <m:t>𝑇</m:t>
                                  </m:r>
                                </m:sup>
                              </m:sSup>
                              <m:r>
                                <a:rPr lang="en-US" sz="3200" b="0" i="1" smtClean="0">
                                  <a:latin typeface="Cambria Math" charset="0"/>
                                </a:rPr>
                                <m:t>𝑋</m:t>
                              </m:r>
                            </m:e>
                          </m:d>
                        </m:e>
                        <m:sup>
                          <m:r>
                            <a:rPr lang="en-US" sz="3200" b="0" i="1" smtClean="0">
                              <a:latin typeface="Cambria Math" charset="0"/>
                            </a:rPr>
                            <m:t>−1</m:t>
                          </m:r>
                        </m:sup>
                      </m:sSup>
                    </m:oMath>
                  </m:oMathPara>
                </a14:m>
                <a:endParaRPr lang="en-US" sz="2400" dirty="0"/>
              </a:p>
              <a:p>
                <a:endParaRPr lang="en-US" sz="2400" dirty="0"/>
              </a:p>
              <a:p>
                <a:r>
                  <a:rPr lang="en-US" sz="2400" dirty="0"/>
                  <a:t>Alternatively, use the </a:t>
                </a:r>
                <a:r>
                  <a:rPr lang="en-US" sz="2400" b="1" dirty="0"/>
                  <a:t>bootstrap.</a:t>
                </a:r>
              </a:p>
              <a:p>
                <a:endParaRPr lang="en-US" sz="2400" dirty="0"/>
              </a:p>
              <a:p>
                <a:endParaRPr lang="en-US" sz="2400" dirty="0"/>
              </a:p>
            </p:txBody>
          </p:sp>
        </mc:Choice>
        <mc:Fallback xmlns="">
          <p:sp>
            <p:nvSpPr>
              <p:cNvPr id="11" name="Content Placeholder 2"/>
              <p:cNvSpPr txBox="1">
                <a:spLocks noRot="1" noChangeAspect="1" noMove="1" noResize="1" noEditPoints="1" noAdjustHandles="1" noChangeArrowheads="1" noChangeShapeType="1" noTextEdit="1"/>
              </p:cNvSpPr>
              <p:nvPr/>
            </p:nvSpPr>
            <p:spPr>
              <a:xfrm>
                <a:off x="932496" y="1134865"/>
                <a:ext cx="10327008" cy="3121921"/>
              </a:xfrm>
              <a:prstGeom prst="rect">
                <a:avLst/>
              </a:prstGeom>
              <a:blipFill>
                <a:blip r:embed="rId3"/>
                <a:stretch>
                  <a:fillRect l="-859" t="-1215"/>
                </a:stretch>
              </a:blipFill>
              <a:ln>
                <a:noFill/>
              </a:ln>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Standard Errors for Multiple Linear Regression</a:t>
            </a:r>
          </a:p>
        </p:txBody>
      </p:sp>
      <p:sp>
        <p:nvSpPr>
          <p:cNvPr id="4" name="Slide Number Placeholder 3"/>
          <p:cNvSpPr>
            <a:spLocks noGrp="1"/>
          </p:cNvSpPr>
          <p:nvPr>
            <p:ph type="sldNum" sz="quarter" idx="12"/>
          </p:nvPr>
        </p:nvSpPr>
        <p:spPr/>
        <p:txBody>
          <a:bodyPr/>
          <a:lstStyle/>
          <a:p>
            <a:fld id="{81B7CCDB-6D39-0547-B7B3-C80E39D6513A}" type="slidenum">
              <a:rPr lang="en-US" smtClean="0"/>
              <a:t>46</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9254" y="2896278"/>
            <a:ext cx="4925786" cy="3283858"/>
          </a:xfrm>
          <a:prstGeom prst="rect">
            <a:avLst/>
          </a:prstGeom>
        </p:spPr>
      </p:pic>
    </p:spTree>
    <p:extLst>
      <p:ext uri="{BB962C8B-B14F-4D97-AF65-F5344CB8AC3E}">
        <p14:creationId xmlns:p14="http://schemas.microsoft.com/office/powerpoint/2010/main" val="419954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Collinearity</a:t>
            </a:r>
          </a:p>
        </p:txBody>
      </p:sp>
      <p:sp>
        <p:nvSpPr>
          <p:cNvPr id="3" name="Content Placeholder 2"/>
          <p:cNvSpPr>
            <a:spLocks noGrp="1"/>
          </p:cNvSpPr>
          <p:nvPr>
            <p:ph idx="1"/>
          </p:nvPr>
        </p:nvSpPr>
        <p:spPr/>
        <p:txBody>
          <a:bodyPr/>
          <a:lstStyle/>
          <a:p>
            <a:r>
              <a:rPr lang="en-US" b="1" dirty="0"/>
              <a:t>Collinearity</a:t>
            </a:r>
            <a:r>
              <a:rPr lang="en-US" dirty="0"/>
              <a:t> refers to the case in which two or more predictors are correlated (related). </a:t>
            </a:r>
          </a:p>
          <a:p>
            <a:endParaRPr lang="en-US" dirty="0"/>
          </a:p>
          <a:p>
            <a:r>
              <a:rPr lang="en-US" dirty="0"/>
              <a:t>We will re-visit collinearity in the next lecture when we address </a:t>
            </a:r>
            <a:r>
              <a:rPr lang="en-US" b="1" dirty="0">
                <a:solidFill>
                  <a:srgbClr val="C00000"/>
                </a:solidFill>
              </a:rPr>
              <a:t>overfitting</a:t>
            </a:r>
            <a:r>
              <a:rPr lang="en-US" dirty="0"/>
              <a:t>, but for now we want to examine how does collinearity affects our confidence on the coefficients and consequently on the importance of those coefficients. </a:t>
            </a:r>
          </a:p>
          <a:p>
            <a:endParaRPr lang="en-US" dirty="0"/>
          </a:p>
          <a:p>
            <a:endParaRPr lang="en-US" dirty="0"/>
          </a:p>
        </p:txBody>
      </p:sp>
      <p:sp>
        <p:nvSpPr>
          <p:cNvPr id="6" name="Slide Number Placeholder 5"/>
          <p:cNvSpPr>
            <a:spLocks noGrp="1"/>
          </p:cNvSpPr>
          <p:nvPr>
            <p:ph type="sldNum" sz="quarter" idx="12"/>
          </p:nvPr>
        </p:nvSpPr>
        <p:spPr/>
        <p:txBody>
          <a:bodyPr/>
          <a:lstStyle/>
          <a:p>
            <a:fld id="{81B7CCDB-6D39-0547-B7B3-C80E39D6513A}" type="slidenum">
              <a:rPr lang="en-US" smtClean="0"/>
              <a:t>47</a:t>
            </a:fld>
            <a:endParaRPr lang="en-US"/>
          </a:p>
        </p:txBody>
      </p:sp>
    </p:spTree>
    <p:extLst>
      <p:ext uri="{BB962C8B-B14F-4D97-AF65-F5344CB8AC3E}">
        <p14:creationId xmlns:p14="http://schemas.microsoft.com/office/powerpoint/2010/main" val="31288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Collinearity</a:t>
            </a:r>
          </a:p>
        </p:txBody>
      </p:sp>
      <p:sp>
        <p:nvSpPr>
          <p:cNvPr id="10" name="Content Placeholder 2"/>
          <p:cNvSpPr>
            <a:spLocks noGrp="1"/>
          </p:cNvSpPr>
          <p:nvPr>
            <p:ph idx="1"/>
          </p:nvPr>
        </p:nvSpPr>
        <p:spPr>
          <a:xfrm>
            <a:off x="880084" y="1028399"/>
            <a:ext cx="4004344" cy="500917"/>
          </a:xfrm>
        </p:spPr>
        <p:txBody>
          <a:bodyPr/>
          <a:lstStyle/>
          <a:p>
            <a:r>
              <a:rPr lang="en-US" sz="2400" b="1" dirty="0"/>
              <a:t>Three individual models</a:t>
            </a:r>
          </a:p>
        </p:txBody>
      </p:sp>
      <p:sp>
        <p:nvSpPr>
          <p:cNvPr id="4" name="Slide Number Placeholder 3"/>
          <p:cNvSpPr>
            <a:spLocks noGrp="1"/>
          </p:cNvSpPr>
          <p:nvPr>
            <p:ph type="sldNum" sz="quarter" idx="12"/>
          </p:nvPr>
        </p:nvSpPr>
        <p:spPr/>
        <p:txBody>
          <a:bodyPr/>
          <a:lstStyle/>
          <a:p>
            <a:fld id="{81B7CCDB-6D39-0547-B7B3-C80E39D6513A}" type="slidenum">
              <a:rPr lang="en-US" smtClean="0"/>
              <a:t>48</a:t>
            </a:fld>
            <a:endParaRPr lang="en-US"/>
          </a:p>
        </p:txBody>
      </p:sp>
      <p:graphicFrame>
        <p:nvGraphicFramePr>
          <p:cNvPr id="5" name="Table 4"/>
          <p:cNvGraphicFramePr>
            <a:graphicFrameLocks noGrp="1"/>
          </p:cNvGraphicFramePr>
          <p:nvPr>
            <p:extLst/>
          </p:nvPr>
        </p:nvGraphicFramePr>
        <p:xfrm>
          <a:off x="172585" y="4846877"/>
          <a:ext cx="5518531" cy="1195338"/>
        </p:xfrm>
        <a:graphic>
          <a:graphicData uri="http://schemas.openxmlformats.org/drawingml/2006/table">
            <a:tbl>
              <a:tblPr firstRow="1" bandRow="1">
                <a:tableStyleId>{616DA210-FB5B-4158-B5E0-FEB733F419BA}</a:tableStyleId>
              </a:tblPr>
              <a:tblGrid>
                <a:gridCol w="755968">
                  <a:extLst>
                    <a:ext uri="{9D8B030D-6E8A-4147-A177-3AD203B41FA5}">
                      <a16:colId xmlns:a16="http://schemas.microsoft.com/office/drawing/2014/main" val="20000"/>
                    </a:ext>
                  </a:extLst>
                </a:gridCol>
                <a:gridCol w="916115">
                  <a:extLst>
                    <a:ext uri="{9D8B030D-6E8A-4147-A177-3AD203B41FA5}">
                      <a16:colId xmlns:a16="http://schemas.microsoft.com/office/drawing/2014/main" val="20001"/>
                    </a:ext>
                  </a:extLst>
                </a:gridCol>
                <a:gridCol w="871855">
                  <a:extLst>
                    <a:ext uri="{9D8B030D-6E8A-4147-A177-3AD203B41FA5}">
                      <a16:colId xmlns:a16="http://schemas.microsoft.com/office/drawing/2014/main" val="20002"/>
                    </a:ext>
                  </a:extLst>
                </a:gridCol>
                <a:gridCol w="1171893">
                  <a:extLst>
                    <a:ext uri="{9D8B030D-6E8A-4147-A177-3AD203B41FA5}">
                      <a16:colId xmlns:a16="http://schemas.microsoft.com/office/drawing/2014/main" val="20003"/>
                    </a:ext>
                  </a:extLst>
                </a:gridCol>
                <a:gridCol w="871855">
                  <a:extLst>
                    <a:ext uri="{9D8B030D-6E8A-4147-A177-3AD203B41FA5}">
                      <a16:colId xmlns:a16="http://schemas.microsoft.com/office/drawing/2014/main" val="20004"/>
                    </a:ext>
                  </a:extLst>
                </a:gridCol>
                <a:gridCol w="930845">
                  <a:extLst>
                    <a:ext uri="{9D8B030D-6E8A-4147-A177-3AD203B41FA5}">
                      <a16:colId xmlns:a16="http://schemas.microsoft.com/office/drawing/2014/main" val="20005"/>
                    </a:ext>
                  </a:extLst>
                </a:gridCol>
              </a:tblGrid>
              <a:tr h="438562">
                <a:tc>
                  <a:txBody>
                    <a:bodyPr/>
                    <a:lstStyle/>
                    <a:p>
                      <a:r>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extLst>
                  <a:ext uri="{0D108BD9-81ED-4DB2-BD59-A6C34878D82A}">
                    <a16:rowId xmlns:a16="http://schemas.microsoft.com/office/drawing/2014/main" val="10000"/>
                  </a:ext>
                </a:extLst>
              </a:tr>
              <a:tr h="369476">
                <a:tc>
                  <a:txBody>
                    <a:bodyPr/>
                    <a:lstStyle/>
                    <a:p>
                      <a:r>
                        <a:rPr dirty="0"/>
                        <a:t>11.5</a:t>
                      </a:r>
                      <a:r>
                        <a:rPr lang="en-US" dirty="0"/>
                        <a:t>5</a:t>
                      </a:r>
                      <a:endParaRPr dirty="0"/>
                    </a:p>
                  </a:txBody>
                  <a:tcPr/>
                </a:tc>
                <a:tc>
                  <a:txBody>
                    <a:bodyPr/>
                    <a:lstStyle/>
                    <a:p>
                      <a:r>
                        <a:rPr dirty="0"/>
                        <a:t>0.576</a:t>
                      </a:r>
                    </a:p>
                  </a:txBody>
                  <a:tcPr/>
                </a:tc>
                <a:tc>
                  <a:txBody>
                    <a:bodyPr/>
                    <a:lstStyle/>
                    <a:p>
                      <a:r>
                        <a:rPr dirty="0"/>
                        <a:t>20.036</a:t>
                      </a:r>
                    </a:p>
                  </a:txBody>
                  <a:tcPr/>
                </a:tc>
                <a:tc>
                  <a:txBody>
                    <a:bodyPr/>
                    <a:lstStyle/>
                    <a:p>
                      <a:r>
                        <a:rPr dirty="0"/>
                        <a:t>1.628e-49</a:t>
                      </a:r>
                    </a:p>
                  </a:txBody>
                  <a:tcPr/>
                </a:tc>
                <a:tc>
                  <a:txBody>
                    <a:bodyPr/>
                    <a:lstStyle/>
                    <a:p>
                      <a:r>
                        <a:rPr dirty="0"/>
                        <a:t>10.414</a:t>
                      </a:r>
                    </a:p>
                  </a:txBody>
                  <a:tcPr/>
                </a:tc>
                <a:tc>
                  <a:txBody>
                    <a:bodyPr/>
                    <a:lstStyle/>
                    <a:p>
                      <a:r>
                        <a:rPr dirty="0"/>
                        <a:t>12.688</a:t>
                      </a:r>
                    </a:p>
                  </a:txBody>
                  <a:tcPr/>
                </a:tc>
                <a:extLst>
                  <a:ext uri="{0D108BD9-81ED-4DB2-BD59-A6C34878D82A}">
                    <a16:rowId xmlns:a16="http://schemas.microsoft.com/office/drawing/2014/main" val="10001"/>
                  </a:ext>
                </a:extLst>
              </a:tr>
              <a:tr h="387300">
                <a:tc>
                  <a:txBody>
                    <a:bodyPr/>
                    <a:lstStyle/>
                    <a:p>
                      <a:r>
                        <a:rPr dirty="0"/>
                        <a:t>0.074</a:t>
                      </a:r>
                    </a:p>
                  </a:txBody>
                  <a:tcPr>
                    <a:solidFill>
                      <a:schemeClr val="accent3">
                        <a:lumMod val="40000"/>
                        <a:lumOff val="60000"/>
                      </a:schemeClr>
                    </a:solidFill>
                  </a:tcPr>
                </a:tc>
                <a:tc>
                  <a:txBody>
                    <a:bodyPr/>
                    <a:lstStyle/>
                    <a:p>
                      <a:r>
                        <a:rPr dirty="0"/>
                        <a:t>0.014</a:t>
                      </a:r>
                    </a:p>
                  </a:txBody>
                  <a:tcPr>
                    <a:solidFill>
                      <a:schemeClr val="accent3">
                        <a:lumMod val="40000"/>
                        <a:lumOff val="60000"/>
                      </a:schemeClr>
                    </a:solidFill>
                  </a:tcPr>
                </a:tc>
                <a:tc>
                  <a:txBody>
                    <a:bodyPr/>
                    <a:lstStyle/>
                    <a:p>
                      <a:r>
                        <a:rPr dirty="0"/>
                        <a:t>5.134</a:t>
                      </a:r>
                    </a:p>
                  </a:txBody>
                  <a:tcPr>
                    <a:solidFill>
                      <a:schemeClr val="accent3">
                        <a:lumMod val="40000"/>
                        <a:lumOff val="60000"/>
                      </a:schemeClr>
                    </a:solidFill>
                  </a:tcPr>
                </a:tc>
                <a:tc>
                  <a:txBody>
                    <a:bodyPr/>
                    <a:lstStyle/>
                    <a:p>
                      <a:r>
                        <a:rPr dirty="0"/>
                        <a:t>6.734e-07</a:t>
                      </a:r>
                    </a:p>
                  </a:txBody>
                  <a:tcPr>
                    <a:solidFill>
                      <a:schemeClr val="accent3">
                        <a:lumMod val="40000"/>
                        <a:lumOff val="60000"/>
                      </a:schemeClr>
                    </a:solidFill>
                  </a:tcPr>
                </a:tc>
                <a:tc>
                  <a:txBody>
                    <a:bodyPr/>
                    <a:lstStyle/>
                    <a:p>
                      <a:r>
                        <a:rPr dirty="0"/>
                        <a:t>0.0456</a:t>
                      </a:r>
                    </a:p>
                  </a:txBody>
                  <a:tcPr>
                    <a:solidFill>
                      <a:schemeClr val="accent3">
                        <a:lumMod val="40000"/>
                        <a:lumOff val="60000"/>
                      </a:schemeClr>
                    </a:solidFill>
                  </a:tcPr>
                </a:tc>
                <a:tc>
                  <a:txBody>
                    <a:bodyPr/>
                    <a:lstStyle/>
                    <a:p>
                      <a:r>
                        <a:rPr dirty="0"/>
                        <a:t>0.102</a:t>
                      </a:r>
                    </a:p>
                  </a:txBody>
                  <a:tcPr>
                    <a:solidFill>
                      <a:schemeClr val="accent3">
                        <a:lumMod val="40000"/>
                        <a:lumOff val="60000"/>
                      </a:schemeClr>
                    </a:solidFill>
                  </a:tcPr>
                </a:tc>
                <a:extLst>
                  <a:ext uri="{0D108BD9-81ED-4DB2-BD59-A6C34878D82A}">
                    <a16:rowId xmlns:a16="http://schemas.microsoft.com/office/drawing/2014/main" val="10002"/>
                  </a:ext>
                </a:extLst>
              </a:tr>
            </a:tbl>
          </a:graphicData>
        </a:graphic>
      </p:graphicFrame>
      <p:graphicFrame>
        <p:nvGraphicFramePr>
          <p:cNvPr id="7" name="Table 6"/>
          <p:cNvGraphicFramePr>
            <a:graphicFrameLocks noGrp="1"/>
          </p:cNvGraphicFramePr>
          <p:nvPr>
            <p:extLst/>
          </p:nvPr>
        </p:nvGraphicFramePr>
        <p:xfrm>
          <a:off x="182578" y="1792621"/>
          <a:ext cx="5399356" cy="1127305"/>
        </p:xfrm>
        <a:graphic>
          <a:graphicData uri="http://schemas.openxmlformats.org/drawingml/2006/table">
            <a:tbl>
              <a:tblPr firstRow="1" bandRow="1">
                <a:tableStyleId>{616DA210-FB5B-4158-B5E0-FEB733F419BA}</a:tableStyleId>
              </a:tblPr>
              <a:tblGrid>
                <a:gridCol w="755968">
                  <a:extLst>
                    <a:ext uri="{9D8B030D-6E8A-4147-A177-3AD203B41FA5}">
                      <a16:colId xmlns:a16="http://schemas.microsoft.com/office/drawing/2014/main" val="20000"/>
                    </a:ext>
                  </a:extLst>
                </a:gridCol>
                <a:gridCol w="950558">
                  <a:extLst>
                    <a:ext uri="{9D8B030D-6E8A-4147-A177-3AD203B41FA5}">
                      <a16:colId xmlns:a16="http://schemas.microsoft.com/office/drawing/2014/main" val="20001"/>
                    </a:ext>
                  </a:extLst>
                </a:gridCol>
                <a:gridCol w="871855">
                  <a:extLst>
                    <a:ext uri="{9D8B030D-6E8A-4147-A177-3AD203B41FA5}">
                      <a16:colId xmlns:a16="http://schemas.microsoft.com/office/drawing/2014/main" val="20002"/>
                    </a:ext>
                  </a:extLst>
                </a:gridCol>
                <a:gridCol w="1200000">
                  <a:extLst>
                    <a:ext uri="{9D8B030D-6E8A-4147-A177-3AD203B41FA5}">
                      <a16:colId xmlns:a16="http://schemas.microsoft.com/office/drawing/2014/main" val="20003"/>
                    </a:ext>
                  </a:extLst>
                </a:gridCol>
                <a:gridCol w="833755">
                  <a:extLst>
                    <a:ext uri="{9D8B030D-6E8A-4147-A177-3AD203B41FA5}">
                      <a16:colId xmlns:a16="http://schemas.microsoft.com/office/drawing/2014/main" val="20004"/>
                    </a:ext>
                  </a:extLst>
                </a:gridCol>
                <a:gridCol w="787220">
                  <a:extLst>
                    <a:ext uri="{9D8B030D-6E8A-4147-A177-3AD203B41FA5}">
                      <a16:colId xmlns:a16="http://schemas.microsoft.com/office/drawing/2014/main" val="20005"/>
                    </a:ext>
                  </a:extLst>
                </a:gridCol>
              </a:tblGrid>
              <a:tr h="0">
                <a:tc>
                  <a:txBody>
                    <a:bodyPr/>
                    <a:lstStyle/>
                    <a:p>
                      <a:r>
                        <a:t>Coef.</a:t>
                      </a:r>
                    </a:p>
                  </a:txBody>
                  <a:tcPr/>
                </a:tc>
                <a:tc>
                  <a:txBody>
                    <a:bodyPr/>
                    <a:lstStyle/>
                    <a:p>
                      <a:r>
                        <a:t>Std.Err.</a:t>
                      </a:r>
                    </a:p>
                  </a:txBody>
                  <a:tcPr/>
                </a:tc>
                <a:tc>
                  <a:txBody>
                    <a:bodyPr/>
                    <a:lstStyle/>
                    <a:p>
                      <a:r>
                        <a:rPr dirty="0"/>
                        <a:t>t</a:t>
                      </a:r>
                    </a:p>
                  </a:txBody>
                  <a:tcPr/>
                </a:tc>
                <a:tc>
                  <a:txBody>
                    <a:bodyPr/>
                    <a:lstStyle/>
                    <a:p>
                      <a:r>
                        <a:rPr dirty="0"/>
                        <a:t>P&gt;|t|</a:t>
                      </a:r>
                    </a:p>
                  </a:txBody>
                  <a:tcPr/>
                </a:tc>
                <a:tc>
                  <a:txBody>
                    <a:bodyPr/>
                    <a:lstStyle/>
                    <a:p>
                      <a:r>
                        <a:rPr dirty="0"/>
                        <a:t>[0.025</a:t>
                      </a:r>
                    </a:p>
                  </a:txBody>
                  <a:tcPr/>
                </a:tc>
                <a:tc>
                  <a:txBody>
                    <a:bodyPr/>
                    <a:lstStyle/>
                    <a:p>
                      <a:r>
                        <a:t>0.975]</a:t>
                      </a:r>
                    </a:p>
                  </a:txBody>
                  <a:tcPr/>
                </a:tc>
                <a:extLst>
                  <a:ext uri="{0D108BD9-81ED-4DB2-BD59-A6C34878D82A}">
                    <a16:rowId xmlns:a16="http://schemas.microsoft.com/office/drawing/2014/main" val="10000"/>
                  </a:ext>
                </a:extLst>
              </a:tr>
              <a:tr h="395785">
                <a:tc>
                  <a:txBody>
                    <a:bodyPr/>
                    <a:lstStyle/>
                    <a:p>
                      <a:r>
                        <a:rPr dirty="0"/>
                        <a:t>6.679</a:t>
                      </a:r>
                    </a:p>
                  </a:txBody>
                  <a:tcPr/>
                </a:tc>
                <a:tc>
                  <a:txBody>
                    <a:bodyPr/>
                    <a:lstStyle/>
                    <a:p>
                      <a:r>
                        <a:rPr dirty="0"/>
                        <a:t>0.478</a:t>
                      </a:r>
                    </a:p>
                  </a:txBody>
                  <a:tcPr/>
                </a:tc>
                <a:tc>
                  <a:txBody>
                    <a:bodyPr/>
                    <a:lstStyle/>
                    <a:p>
                      <a:r>
                        <a:rPr dirty="0"/>
                        <a:t>13.957</a:t>
                      </a:r>
                    </a:p>
                  </a:txBody>
                  <a:tcPr/>
                </a:tc>
                <a:tc>
                  <a:txBody>
                    <a:bodyPr/>
                    <a:lstStyle/>
                    <a:p>
                      <a:r>
                        <a:rPr dirty="0"/>
                        <a:t>2.804e-31</a:t>
                      </a:r>
                    </a:p>
                  </a:txBody>
                  <a:tcPr/>
                </a:tc>
                <a:tc>
                  <a:txBody>
                    <a:bodyPr/>
                    <a:lstStyle/>
                    <a:p>
                      <a:r>
                        <a:rPr dirty="0"/>
                        <a:t>5.735</a:t>
                      </a:r>
                    </a:p>
                  </a:txBody>
                  <a:tcPr/>
                </a:tc>
                <a:tc>
                  <a:txBody>
                    <a:bodyPr/>
                    <a:lstStyle/>
                    <a:p>
                      <a:r>
                        <a:rPr dirty="0"/>
                        <a:t>7.622</a:t>
                      </a:r>
                    </a:p>
                  </a:txBody>
                  <a:tcPr/>
                </a:tc>
                <a:extLst>
                  <a:ext uri="{0D108BD9-81ED-4DB2-BD59-A6C34878D82A}">
                    <a16:rowId xmlns:a16="http://schemas.microsoft.com/office/drawing/2014/main" val="10001"/>
                  </a:ext>
                </a:extLst>
              </a:tr>
              <a:tr h="351733">
                <a:tc>
                  <a:txBody>
                    <a:bodyPr/>
                    <a:lstStyle/>
                    <a:p>
                      <a:r>
                        <a:rPr dirty="0"/>
                        <a:t>0.048</a:t>
                      </a:r>
                    </a:p>
                  </a:txBody>
                  <a:tcPr>
                    <a:solidFill>
                      <a:schemeClr val="accent1">
                        <a:lumMod val="20000"/>
                        <a:lumOff val="80000"/>
                      </a:schemeClr>
                    </a:solidFill>
                  </a:tcPr>
                </a:tc>
                <a:tc>
                  <a:txBody>
                    <a:bodyPr/>
                    <a:lstStyle/>
                    <a:p>
                      <a:r>
                        <a:rPr dirty="0"/>
                        <a:t>0.0027</a:t>
                      </a:r>
                    </a:p>
                  </a:txBody>
                  <a:tcPr>
                    <a:solidFill>
                      <a:schemeClr val="accent1">
                        <a:lumMod val="20000"/>
                        <a:lumOff val="80000"/>
                      </a:schemeClr>
                    </a:solidFill>
                  </a:tcPr>
                </a:tc>
                <a:tc>
                  <a:txBody>
                    <a:bodyPr/>
                    <a:lstStyle/>
                    <a:p>
                      <a:r>
                        <a:rPr dirty="0"/>
                        <a:t>17.303</a:t>
                      </a:r>
                    </a:p>
                  </a:txBody>
                  <a:tcPr>
                    <a:solidFill>
                      <a:schemeClr val="accent1">
                        <a:lumMod val="20000"/>
                        <a:lumOff val="80000"/>
                      </a:schemeClr>
                    </a:solidFill>
                  </a:tcPr>
                </a:tc>
                <a:tc>
                  <a:txBody>
                    <a:bodyPr/>
                    <a:lstStyle/>
                    <a:p>
                      <a:r>
                        <a:rPr dirty="0"/>
                        <a:t>1.802e-41</a:t>
                      </a:r>
                    </a:p>
                  </a:txBody>
                  <a:tcPr>
                    <a:solidFill>
                      <a:schemeClr val="accent1">
                        <a:lumMod val="20000"/>
                        <a:lumOff val="80000"/>
                      </a:schemeClr>
                    </a:solidFill>
                  </a:tcPr>
                </a:tc>
                <a:tc>
                  <a:txBody>
                    <a:bodyPr/>
                    <a:lstStyle/>
                    <a:p>
                      <a:r>
                        <a:rPr dirty="0"/>
                        <a:t>0.042</a:t>
                      </a:r>
                    </a:p>
                  </a:txBody>
                  <a:tcPr>
                    <a:solidFill>
                      <a:schemeClr val="accent1">
                        <a:lumMod val="20000"/>
                        <a:lumOff val="80000"/>
                      </a:schemeClr>
                    </a:solidFill>
                  </a:tcPr>
                </a:tc>
                <a:tc>
                  <a:txBody>
                    <a:bodyPr/>
                    <a:lstStyle/>
                    <a:p>
                      <a:r>
                        <a:rPr dirty="0"/>
                        <a:t>0.053</a:t>
                      </a:r>
                    </a:p>
                  </a:txBody>
                  <a:tcPr>
                    <a:solidFill>
                      <a:schemeClr val="accent1">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9" name="Table 8"/>
          <p:cNvGraphicFramePr>
            <a:graphicFrameLocks noGrp="1"/>
          </p:cNvGraphicFramePr>
          <p:nvPr>
            <p:extLst/>
          </p:nvPr>
        </p:nvGraphicFramePr>
        <p:xfrm>
          <a:off x="196226" y="3369635"/>
          <a:ext cx="5453947" cy="1100009"/>
        </p:xfrm>
        <a:graphic>
          <a:graphicData uri="http://schemas.openxmlformats.org/drawingml/2006/table">
            <a:tbl>
              <a:tblPr firstRow="1" bandRow="1">
                <a:tableStyleId>{616DA210-FB5B-4158-B5E0-FEB733F419BA}</a:tableStyleId>
              </a:tblPr>
              <a:tblGrid>
                <a:gridCol w="755968">
                  <a:extLst>
                    <a:ext uri="{9D8B030D-6E8A-4147-A177-3AD203B41FA5}">
                      <a16:colId xmlns:a16="http://schemas.microsoft.com/office/drawing/2014/main" val="20000"/>
                    </a:ext>
                  </a:extLst>
                </a:gridCol>
                <a:gridCol w="916115">
                  <a:extLst>
                    <a:ext uri="{9D8B030D-6E8A-4147-A177-3AD203B41FA5}">
                      <a16:colId xmlns:a16="http://schemas.microsoft.com/office/drawing/2014/main" val="20001"/>
                    </a:ext>
                  </a:extLst>
                </a:gridCol>
                <a:gridCol w="871855">
                  <a:extLst>
                    <a:ext uri="{9D8B030D-6E8A-4147-A177-3AD203B41FA5}">
                      <a16:colId xmlns:a16="http://schemas.microsoft.com/office/drawing/2014/main" val="20002"/>
                    </a:ext>
                  </a:extLst>
                </a:gridCol>
                <a:gridCol w="1200000">
                  <a:extLst>
                    <a:ext uri="{9D8B030D-6E8A-4147-A177-3AD203B41FA5}">
                      <a16:colId xmlns:a16="http://schemas.microsoft.com/office/drawing/2014/main" val="20003"/>
                    </a:ext>
                  </a:extLst>
                </a:gridCol>
                <a:gridCol w="833755">
                  <a:extLst>
                    <a:ext uri="{9D8B030D-6E8A-4147-A177-3AD203B41FA5}">
                      <a16:colId xmlns:a16="http://schemas.microsoft.com/office/drawing/2014/main" val="20004"/>
                    </a:ext>
                  </a:extLst>
                </a:gridCol>
                <a:gridCol w="876254">
                  <a:extLst>
                    <a:ext uri="{9D8B030D-6E8A-4147-A177-3AD203B41FA5}">
                      <a16:colId xmlns:a16="http://schemas.microsoft.com/office/drawing/2014/main" val="20005"/>
                    </a:ext>
                  </a:extLst>
                </a:gridCol>
              </a:tblGrid>
              <a:tr h="0">
                <a:tc>
                  <a:txBody>
                    <a:bodyPr/>
                    <a:lstStyle/>
                    <a:p>
                      <a:r>
                        <a:rPr dirty="0"/>
                        <a:t>Coef.</a:t>
                      </a:r>
                    </a:p>
                  </a:txBody>
                  <a:tcPr/>
                </a:tc>
                <a:tc>
                  <a:txBody>
                    <a:bodyPr/>
                    <a:lstStyle/>
                    <a:p>
                      <a:r>
                        <a:t>Std.Err.</a:t>
                      </a:r>
                    </a:p>
                  </a:txBody>
                  <a:tcPr/>
                </a:tc>
                <a:tc>
                  <a:txBody>
                    <a:bodyPr/>
                    <a:lstStyle/>
                    <a:p>
                      <a:r>
                        <a:rPr dirty="0"/>
                        <a:t>t</a:t>
                      </a:r>
                    </a:p>
                  </a:txBody>
                  <a:tcPr/>
                </a:tc>
                <a:tc>
                  <a:txBody>
                    <a:bodyPr/>
                    <a:lstStyle/>
                    <a:p>
                      <a:r>
                        <a:t>P&gt;|t|</a:t>
                      </a:r>
                    </a:p>
                  </a:txBody>
                  <a:tcPr/>
                </a:tc>
                <a:tc>
                  <a:txBody>
                    <a:bodyPr/>
                    <a:lstStyle/>
                    <a:p>
                      <a:r>
                        <a:t>[0.025</a:t>
                      </a:r>
                    </a:p>
                  </a:txBody>
                  <a:tcPr/>
                </a:tc>
                <a:tc>
                  <a:txBody>
                    <a:bodyPr/>
                    <a:lstStyle/>
                    <a:p>
                      <a:r>
                        <a:t>0.975]</a:t>
                      </a:r>
                    </a:p>
                  </a:txBody>
                  <a:tcPr/>
                </a:tc>
                <a:extLst>
                  <a:ext uri="{0D108BD9-81ED-4DB2-BD59-A6C34878D82A}">
                    <a16:rowId xmlns:a16="http://schemas.microsoft.com/office/drawing/2014/main" val="10000"/>
                  </a:ext>
                </a:extLst>
              </a:tr>
              <a:tr h="368489">
                <a:tc>
                  <a:txBody>
                    <a:bodyPr/>
                    <a:lstStyle/>
                    <a:p>
                      <a:r>
                        <a:rPr dirty="0"/>
                        <a:t>9.567</a:t>
                      </a:r>
                    </a:p>
                  </a:txBody>
                  <a:tcPr/>
                </a:tc>
                <a:tc>
                  <a:txBody>
                    <a:bodyPr/>
                    <a:lstStyle/>
                    <a:p>
                      <a:r>
                        <a:rPr dirty="0"/>
                        <a:t>0.553</a:t>
                      </a:r>
                    </a:p>
                  </a:txBody>
                  <a:tcPr/>
                </a:tc>
                <a:tc>
                  <a:txBody>
                    <a:bodyPr/>
                    <a:lstStyle/>
                    <a:p>
                      <a:r>
                        <a:rPr dirty="0"/>
                        <a:t>17.279</a:t>
                      </a:r>
                    </a:p>
                  </a:txBody>
                  <a:tcPr/>
                </a:tc>
                <a:tc>
                  <a:txBody>
                    <a:bodyPr/>
                    <a:lstStyle/>
                    <a:p>
                      <a:r>
                        <a:rPr dirty="0"/>
                        <a:t>2.133e-41</a:t>
                      </a:r>
                    </a:p>
                  </a:txBody>
                  <a:tcPr/>
                </a:tc>
                <a:tc>
                  <a:txBody>
                    <a:bodyPr/>
                    <a:lstStyle/>
                    <a:p>
                      <a:r>
                        <a:rPr dirty="0"/>
                        <a:t>8.475</a:t>
                      </a:r>
                    </a:p>
                  </a:txBody>
                  <a:tcPr/>
                </a:tc>
                <a:tc>
                  <a:txBody>
                    <a:bodyPr/>
                    <a:lstStyle/>
                    <a:p>
                      <a:r>
                        <a:rPr dirty="0"/>
                        <a:t>10.659</a:t>
                      </a:r>
                    </a:p>
                  </a:txBody>
                  <a:tcPr/>
                </a:tc>
                <a:extLst>
                  <a:ext uri="{0D108BD9-81ED-4DB2-BD59-A6C34878D82A}">
                    <a16:rowId xmlns:a16="http://schemas.microsoft.com/office/drawing/2014/main" val="10001"/>
                  </a:ext>
                </a:extLst>
              </a:tr>
              <a:tr h="354842">
                <a:tc>
                  <a:txBody>
                    <a:bodyPr/>
                    <a:lstStyle/>
                    <a:p>
                      <a:r>
                        <a:rPr dirty="0"/>
                        <a:t>0.195</a:t>
                      </a:r>
                    </a:p>
                  </a:txBody>
                  <a:tcPr>
                    <a:solidFill>
                      <a:schemeClr val="accent2">
                        <a:lumMod val="20000"/>
                        <a:lumOff val="80000"/>
                      </a:schemeClr>
                    </a:solidFill>
                  </a:tcPr>
                </a:tc>
                <a:tc>
                  <a:txBody>
                    <a:bodyPr/>
                    <a:lstStyle/>
                    <a:p>
                      <a:r>
                        <a:rPr dirty="0"/>
                        <a:t>0.020</a:t>
                      </a:r>
                    </a:p>
                  </a:txBody>
                  <a:tcPr>
                    <a:solidFill>
                      <a:schemeClr val="accent2">
                        <a:lumMod val="20000"/>
                        <a:lumOff val="80000"/>
                      </a:schemeClr>
                    </a:solidFill>
                  </a:tcPr>
                </a:tc>
                <a:tc>
                  <a:txBody>
                    <a:bodyPr/>
                    <a:lstStyle/>
                    <a:p>
                      <a:r>
                        <a:rPr dirty="0"/>
                        <a:t>9.429</a:t>
                      </a:r>
                    </a:p>
                  </a:txBody>
                  <a:tcPr>
                    <a:solidFill>
                      <a:schemeClr val="accent2">
                        <a:lumMod val="20000"/>
                        <a:lumOff val="80000"/>
                      </a:schemeClr>
                    </a:solidFill>
                  </a:tcPr>
                </a:tc>
                <a:tc>
                  <a:txBody>
                    <a:bodyPr/>
                    <a:lstStyle/>
                    <a:p>
                      <a:r>
                        <a:rPr dirty="0"/>
                        <a:t>1.134e-17</a:t>
                      </a:r>
                    </a:p>
                  </a:txBody>
                  <a:tcPr>
                    <a:solidFill>
                      <a:schemeClr val="accent2">
                        <a:lumMod val="20000"/>
                        <a:lumOff val="80000"/>
                      </a:schemeClr>
                    </a:solidFill>
                  </a:tcPr>
                </a:tc>
                <a:tc>
                  <a:txBody>
                    <a:bodyPr/>
                    <a:lstStyle/>
                    <a:p>
                      <a:r>
                        <a:rPr dirty="0"/>
                        <a:t>0.154</a:t>
                      </a:r>
                    </a:p>
                  </a:txBody>
                  <a:tcPr>
                    <a:solidFill>
                      <a:schemeClr val="accent2">
                        <a:lumMod val="20000"/>
                        <a:lumOff val="80000"/>
                      </a:schemeClr>
                    </a:solidFill>
                  </a:tcPr>
                </a:tc>
                <a:tc>
                  <a:txBody>
                    <a:bodyPr/>
                    <a:lstStyle/>
                    <a:p>
                      <a:r>
                        <a:rPr dirty="0"/>
                        <a:t>0.236</a:t>
                      </a:r>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nvPr>
            </p:nvGraphicFramePr>
            <p:xfrm>
              <a:off x="5886758" y="2895448"/>
              <a:ext cx="6305242" cy="1913416"/>
            </p:xfrm>
            <a:graphic>
              <a:graphicData uri="http://schemas.openxmlformats.org/drawingml/2006/table">
                <a:tbl>
                  <a:tblPr firstRow="1" bandRow="1">
                    <a:tableStyleId>{616DA210-FB5B-4158-B5E0-FEB733F419BA}</a:tableStyleId>
                  </a:tblPr>
                  <a:tblGrid>
                    <a:gridCol w="893064">
                      <a:extLst>
                        <a:ext uri="{9D8B030D-6E8A-4147-A177-3AD203B41FA5}">
                          <a16:colId xmlns:a16="http://schemas.microsoft.com/office/drawing/2014/main" val="20000"/>
                        </a:ext>
                      </a:extLst>
                    </a:gridCol>
                    <a:gridCol w="755968">
                      <a:extLst>
                        <a:ext uri="{9D8B030D-6E8A-4147-A177-3AD203B41FA5}">
                          <a16:colId xmlns:a16="http://schemas.microsoft.com/office/drawing/2014/main" val="20001"/>
                        </a:ext>
                      </a:extLst>
                    </a:gridCol>
                    <a:gridCol w="916115">
                      <a:extLst>
                        <a:ext uri="{9D8B030D-6E8A-4147-A177-3AD203B41FA5}">
                          <a16:colId xmlns:a16="http://schemas.microsoft.com/office/drawing/2014/main" val="20002"/>
                        </a:ext>
                      </a:extLst>
                    </a:gridCol>
                    <a:gridCol w="871855">
                      <a:extLst>
                        <a:ext uri="{9D8B030D-6E8A-4147-A177-3AD203B41FA5}">
                          <a16:colId xmlns:a16="http://schemas.microsoft.com/office/drawing/2014/main" val="20003"/>
                        </a:ext>
                      </a:extLst>
                    </a:gridCol>
                    <a:gridCol w="1147355">
                      <a:extLst>
                        <a:ext uri="{9D8B030D-6E8A-4147-A177-3AD203B41FA5}">
                          <a16:colId xmlns:a16="http://schemas.microsoft.com/office/drawing/2014/main" val="20004"/>
                        </a:ext>
                      </a:extLst>
                    </a:gridCol>
                    <a:gridCol w="833755">
                      <a:extLst>
                        <a:ext uri="{9D8B030D-6E8A-4147-A177-3AD203B41FA5}">
                          <a16:colId xmlns:a16="http://schemas.microsoft.com/office/drawing/2014/main" val="20005"/>
                        </a:ext>
                      </a:extLst>
                    </a:gridCol>
                    <a:gridCol w="887130">
                      <a:extLst>
                        <a:ext uri="{9D8B030D-6E8A-4147-A177-3AD203B41FA5}">
                          <a16:colId xmlns:a16="http://schemas.microsoft.com/office/drawing/2014/main" val="20006"/>
                        </a:ext>
                      </a:extLst>
                    </a:gridCol>
                  </a:tblGrid>
                  <a:tr h="0">
                    <a:tc>
                      <a:txBody>
                        <a:bodyPr/>
                        <a:lstStyle/>
                        <a:p>
                          <a:endParaRPr dirty="0"/>
                        </a:p>
                      </a:txBody>
                      <a:tcPr/>
                    </a:tc>
                    <a:tc>
                      <a:txBody>
                        <a:bodyPr/>
                        <a:lstStyle/>
                        <a:p>
                          <a:r>
                            <a:rPr dirty="0"/>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extLst>
                      <a:ext uri="{0D108BD9-81ED-4DB2-BD59-A6C34878D82A}">
                        <a16:rowId xmlns:a16="http://schemas.microsoft.com/office/drawing/2014/main" val="10000"/>
                      </a:ext>
                    </a:extLst>
                  </a:tr>
                  <a:tr h="450376">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𝛽</m:t>
                                    </m:r>
                                  </m:e>
                                  <m:sub>
                                    <m:r>
                                      <a:rPr lang="en-US" smtClean="0">
                                        <a:latin typeface="Cambria Math" charset="0"/>
                                      </a:rPr>
                                      <m:t>0</m:t>
                                    </m:r>
                                  </m:sub>
                                </m:sSub>
                              </m:oMath>
                            </m:oMathPara>
                          </a14:m>
                          <a:endParaRPr dirty="0"/>
                        </a:p>
                      </a:txBody>
                      <a:tcPr/>
                    </a:tc>
                    <a:tc>
                      <a:txBody>
                        <a:bodyPr/>
                        <a:lstStyle/>
                        <a:p>
                          <a:r>
                            <a:rPr dirty="0"/>
                            <a:t>2.602</a:t>
                          </a:r>
                        </a:p>
                      </a:txBody>
                      <a:tcPr/>
                    </a:tc>
                    <a:tc>
                      <a:txBody>
                        <a:bodyPr/>
                        <a:lstStyle/>
                        <a:p>
                          <a:r>
                            <a:rPr dirty="0"/>
                            <a:t>0.332</a:t>
                          </a:r>
                        </a:p>
                      </a:txBody>
                      <a:tcPr/>
                    </a:tc>
                    <a:tc>
                      <a:txBody>
                        <a:bodyPr/>
                        <a:lstStyle/>
                        <a:p>
                          <a:r>
                            <a:rPr dirty="0"/>
                            <a:t>7.820</a:t>
                          </a:r>
                        </a:p>
                      </a:txBody>
                      <a:tcPr/>
                    </a:tc>
                    <a:tc>
                      <a:txBody>
                        <a:bodyPr/>
                        <a:lstStyle/>
                        <a:p>
                          <a:r>
                            <a:rPr dirty="0"/>
                            <a:t>3.176e-13</a:t>
                          </a:r>
                        </a:p>
                      </a:txBody>
                      <a:tcPr/>
                    </a:tc>
                    <a:tc>
                      <a:txBody>
                        <a:bodyPr/>
                        <a:lstStyle/>
                        <a:p>
                          <a:r>
                            <a:rPr dirty="0"/>
                            <a:t>1.945</a:t>
                          </a:r>
                        </a:p>
                      </a:txBody>
                      <a:tcPr/>
                    </a:tc>
                    <a:tc>
                      <a:txBody>
                        <a:bodyPr/>
                        <a:lstStyle/>
                        <a:p>
                          <a:r>
                            <a:rPr dirty="0"/>
                            <a:t>3.258</a:t>
                          </a:r>
                        </a:p>
                      </a:txBody>
                      <a:tcPr/>
                    </a:tc>
                    <a:extLst>
                      <a:ext uri="{0D108BD9-81ED-4DB2-BD59-A6C34878D82A}">
                        <a16:rowId xmlns:a16="http://schemas.microsoft.com/office/drawing/2014/main" val="10001"/>
                      </a:ext>
                    </a:extLst>
                  </a:tr>
                  <a:tr h="36000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𝛽</m:t>
                                    </m:r>
                                  </m:e>
                                  <m:sub>
                                    <m:r>
                                      <a:rPr lang="en-US" smtClean="0">
                                        <a:latin typeface="Cambria Math" charset="0"/>
                                      </a:rPr>
                                      <m:t>𝑇𝑉</m:t>
                                    </m:r>
                                  </m:sub>
                                </m:sSub>
                              </m:oMath>
                            </m:oMathPara>
                          </a14:m>
                          <a:endParaRPr dirty="0"/>
                        </a:p>
                      </a:txBody>
                      <a:tcPr>
                        <a:solidFill>
                          <a:schemeClr val="accent1">
                            <a:lumMod val="20000"/>
                            <a:lumOff val="80000"/>
                          </a:schemeClr>
                        </a:solidFill>
                      </a:tcPr>
                    </a:tc>
                    <a:tc>
                      <a:txBody>
                        <a:bodyPr/>
                        <a:lstStyle/>
                        <a:p>
                          <a:r>
                            <a:rPr dirty="0"/>
                            <a:t>0.046</a:t>
                          </a:r>
                        </a:p>
                      </a:txBody>
                      <a:tcPr>
                        <a:solidFill>
                          <a:schemeClr val="accent1">
                            <a:lumMod val="20000"/>
                            <a:lumOff val="80000"/>
                          </a:schemeClr>
                        </a:solidFill>
                      </a:tcPr>
                    </a:tc>
                    <a:tc>
                      <a:txBody>
                        <a:bodyPr/>
                        <a:lstStyle/>
                        <a:p>
                          <a:r>
                            <a:rPr dirty="0"/>
                            <a:t>0.0015</a:t>
                          </a:r>
                        </a:p>
                      </a:txBody>
                      <a:tcPr>
                        <a:solidFill>
                          <a:schemeClr val="accent1">
                            <a:lumMod val="20000"/>
                            <a:lumOff val="80000"/>
                          </a:schemeClr>
                        </a:solidFill>
                      </a:tcPr>
                    </a:tc>
                    <a:tc>
                      <a:txBody>
                        <a:bodyPr/>
                        <a:lstStyle/>
                        <a:p>
                          <a:r>
                            <a:rPr dirty="0"/>
                            <a:t>29.887</a:t>
                          </a:r>
                        </a:p>
                      </a:txBody>
                      <a:tcPr>
                        <a:solidFill>
                          <a:schemeClr val="accent1">
                            <a:lumMod val="20000"/>
                            <a:lumOff val="80000"/>
                          </a:schemeClr>
                        </a:solidFill>
                      </a:tcPr>
                    </a:tc>
                    <a:tc>
                      <a:txBody>
                        <a:bodyPr/>
                        <a:lstStyle/>
                        <a:p>
                          <a:r>
                            <a:rPr dirty="0"/>
                            <a:t>6.314e-75</a:t>
                          </a:r>
                        </a:p>
                      </a:txBody>
                      <a:tcPr>
                        <a:solidFill>
                          <a:schemeClr val="accent1">
                            <a:lumMod val="20000"/>
                            <a:lumOff val="80000"/>
                          </a:schemeClr>
                        </a:solidFill>
                      </a:tcPr>
                    </a:tc>
                    <a:tc>
                      <a:txBody>
                        <a:bodyPr/>
                        <a:lstStyle/>
                        <a:p>
                          <a:r>
                            <a:rPr dirty="0"/>
                            <a:t>0.043</a:t>
                          </a:r>
                        </a:p>
                      </a:txBody>
                      <a:tcPr>
                        <a:solidFill>
                          <a:schemeClr val="accent1">
                            <a:lumMod val="20000"/>
                            <a:lumOff val="80000"/>
                          </a:schemeClr>
                        </a:solidFill>
                      </a:tcPr>
                    </a:tc>
                    <a:tc>
                      <a:txBody>
                        <a:bodyPr/>
                        <a:lstStyle/>
                        <a:p>
                          <a:r>
                            <a:rPr dirty="0"/>
                            <a:t>0.049</a:t>
                          </a:r>
                        </a:p>
                      </a:txBody>
                      <a:tcPr>
                        <a:solidFill>
                          <a:schemeClr val="accent1">
                            <a:lumMod val="20000"/>
                            <a:lumOff val="80000"/>
                          </a:schemeClr>
                        </a:solidFill>
                      </a:tcPr>
                    </a:tc>
                    <a:extLst>
                      <a:ext uri="{0D108BD9-81ED-4DB2-BD59-A6C34878D82A}">
                        <a16:rowId xmlns:a16="http://schemas.microsoft.com/office/drawing/2014/main" val="10002"/>
                      </a:ext>
                    </a:extLst>
                  </a:tr>
                  <a:tr h="36000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𝛽</m:t>
                                    </m:r>
                                  </m:e>
                                  <m:sub>
                                    <m:r>
                                      <a:rPr lang="en-US" smtClean="0">
                                        <a:latin typeface="Cambria Math" charset="0"/>
                                      </a:rPr>
                                      <m:t>𝑅𝐴𝐷𝐼𝑂</m:t>
                                    </m:r>
                                  </m:sub>
                                </m:sSub>
                              </m:oMath>
                            </m:oMathPara>
                          </a14:m>
                          <a:endParaRPr dirty="0"/>
                        </a:p>
                      </a:txBody>
                      <a:tcPr>
                        <a:solidFill>
                          <a:schemeClr val="accent2">
                            <a:lumMod val="60000"/>
                            <a:lumOff val="40000"/>
                            <a:alpha val="20000"/>
                          </a:schemeClr>
                        </a:solidFill>
                      </a:tcPr>
                    </a:tc>
                    <a:tc>
                      <a:txBody>
                        <a:bodyPr/>
                        <a:lstStyle/>
                        <a:p>
                          <a:r>
                            <a:rPr dirty="0"/>
                            <a:t>0.175</a:t>
                          </a:r>
                        </a:p>
                      </a:txBody>
                      <a:tcPr>
                        <a:solidFill>
                          <a:schemeClr val="accent2">
                            <a:lumMod val="60000"/>
                            <a:lumOff val="40000"/>
                            <a:alpha val="20000"/>
                          </a:schemeClr>
                        </a:solidFill>
                      </a:tcPr>
                    </a:tc>
                    <a:tc>
                      <a:txBody>
                        <a:bodyPr/>
                        <a:lstStyle/>
                        <a:p>
                          <a:r>
                            <a:rPr dirty="0"/>
                            <a:t>0.0094</a:t>
                          </a:r>
                        </a:p>
                      </a:txBody>
                      <a:tcPr>
                        <a:solidFill>
                          <a:schemeClr val="accent2">
                            <a:lumMod val="60000"/>
                            <a:lumOff val="40000"/>
                            <a:alpha val="20000"/>
                          </a:schemeClr>
                        </a:solidFill>
                      </a:tcPr>
                    </a:tc>
                    <a:tc>
                      <a:txBody>
                        <a:bodyPr/>
                        <a:lstStyle/>
                        <a:p>
                          <a:r>
                            <a:rPr dirty="0"/>
                            <a:t>18.576</a:t>
                          </a:r>
                        </a:p>
                      </a:txBody>
                      <a:tcPr>
                        <a:solidFill>
                          <a:schemeClr val="accent2">
                            <a:lumMod val="60000"/>
                            <a:lumOff val="40000"/>
                            <a:alpha val="20000"/>
                          </a:schemeClr>
                        </a:solidFill>
                      </a:tcPr>
                    </a:tc>
                    <a:tc>
                      <a:txBody>
                        <a:bodyPr/>
                        <a:lstStyle/>
                        <a:p>
                          <a:r>
                            <a:rPr dirty="0"/>
                            <a:t>4.297e-45</a:t>
                          </a:r>
                        </a:p>
                      </a:txBody>
                      <a:tcPr>
                        <a:solidFill>
                          <a:schemeClr val="accent2">
                            <a:lumMod val="60000"/>
                            <a:lumOff val="40000"/>
                            <a:alpha val="20000"/>
                          </a:schemeClr>
                        </a:solidFill>
                      </a:tcPr>
                    </a:tc>
                    <a:tc>
                      <a:txBody>
                        <a:bodyPr/>
                        <a:lstStyle/>
                        <a:p>
                          <a:r>
                            <a:rPr dirty="0"/>
                            <a:t>0.156</a:t>
                          </a:r>
                        </a:p>
                      </a:txBody>
                      <a:tcPr>
                        <a:solidFill>
                          <a:schemeClr val="accent2">
                            <a:lumMod val="60000"/>
                            <a:lumOff val="40000"/>
                            <a:alpha val="20000"/>
                          </a:schemeClr>
                        </a:solidFill>
                      </a:tcPr>
                    </a:tc>
                    <a:tc>
                      <a:txBody>
                        <a:bodyPr/>
                        <a:lstStyle/>
                        <a:p>
                          <a:r>
                            <a:rPr dirty="0"/>
                            <a:t>0.194</a:t>
                          </a:r>
                        </a:p>
                      </a:txBody>
                      <a:tcPr>
                        <a:solidFill>
                          <a:schemeClr val="accent2">
                            <a:lumMod val="60000"/>
                            <a:lumOff val="40000"/>
                            <a:alpha val="20000"/>
                          </a:schemeClr>
                        </a:solidFill>
                      </a:tcPr>
                    </a:tc>
                    <a:extLst>
                      <a:ext uri="{0D108BD9-81ED-4DB2-BD59-A6C34878D82A}">
                        <a16:rowId xmlns:a16="http://schemas.microsoft.com/office/drawing/2014/main" val="10003"/>
                      </a:ext>
                    </a:extLst>
                  </a:tr>
                  <a:tr h="36000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𝛽</m:t>
                                    </m:r>
                                  </m:e>
                                  <m:sub>
                                    <m:r>
                                      <a:rPr lang="en-US" smtClean="0">
                                        <a:latin typeface="Cambria Math" charset="0"/>
                                      </a:rPr>
                                      <m:t>𝑁𝐸𝑊𝑆</m:t>
                                    </m:r>
                                  </m:sub>
                                </m:sSub>
                              </m:oMath>
                            </m:oMathPara>
                          </a14:m>
                          <a:endParaRPr dirty="0"/>
                        </a:p>
                      </a:txBody>
                      <a:tcPr>
                        <a:solidFill>
                          <a:schemeClr val="accent3">
                            <a:lumMod val="40000"/>
                            <a:lumOff val="60000"/>
                          </a:schemeClr>
                        </a:solidFill>
                      </a:tcPr>
                    </a:tc>
                    <a:tc>
                      <a:txBody>
                        <a:bodyPr/>
                        <a:lstStyle/>
                        <a:p>
                          <a:r>
                            <a:rPr dirty="0"/>
                            <a:t>0.013</a:t>
                          </a:r>
                        </a:p>
                      </a:txBody>
                      <a:tcPr>
                        <a:solidFill>
                          <a:schemeClr val="accent3">
                            <a:lumMod val="40000"/>
                            <a:lumOff val="60000"/>
                          </a:schemeClr>
                        </a:solidFill>
                      </a:tcPr>
                    </a:tc>
                    <a:tc>
                      <a:txBody>
                        <a:bodyPr/>
                        <a:lstStyle/>
                        <a:p>
                          <a:r>
                            <a:rPr dirty="0"/>
                            <a:t>0.0</a:t>
                          </a:r>
                          <a:r>
                            <a:rPr lang="en-US" dirty="0"/>
                            <a:t>2</a:t>
                          </a:r>
                          <a:r>
                            <a:rPr dirty="0"/>
                            <a:t>8</a:t>
                          </a:r>
                        </a:p>
                      </a:txBody>
                      <a:tcPr>
                        <a:solidFill>
                          <a:schemeClr val="accent3">
                            <a:lumMod val="40000"/>
                            <a:lumOff val="60000"/>
                          </a:schemeClr>
                        </a:solidFill>
                      </a:tcPr>
                    </a:tc>
                    <a:tc>
                      <a:txBody>
                        <a:bodyPr/>
                        <a:lstStyle/>
                        <a:p>
                          <a:r>
                            <a:rPr dirty="0"/>
                            <a:t>2.338</a:t>
                          </a:r>
                        </a:p>
                      </a:txBody>
                      <a:tcPr>
                        <a:solidFill>
                          <a:schemeClr val="accent3">
                            <a:lumMod val="40000"/>
                            <a:lumOff val="60000"/>
                          </a:schemeClr>
                        </a:solidFill>
                      </a:tcPr>
                    </a:tc>
                    <a:tc>
                      <a:txBody>
                        <a:bodyPr/>
                        <a:lstStyle/>
                        <a:p>
                          <a:r>
                            <a:rPr dirty="0"/>
                            <a:t>0.0203</a:t>
                          </a:r>
                        </a:p>
                      </a:txBody>
                      <a:tcPr>
                        <a:solidFill>
                          <a:schemeClr val="accent3">
                            <a:lumMod val="40000"/>
                            <a:lumOff val="60000"/>
                          </a:schemeClr>
                        </a:solidFill>
                      </a:tcPr>
                    </a:tc>
                    <a:tc>
                      <a:txBody>
                        <a:bodyPr/>
                        <a:lstStyle/>
                        <a:p>
                          <a:r>
                            <a:rPr dirty="0"/>
                            <a:t>0.0</a:t>
                          </a:r>
                          <a:r>
                            <a:rPr lang="en-US" dirty="0"/>
                            <a:t>08</a:t>
                          </a:r>
                          <a:endParaRPr dirty="0"/>
                        </a:p>
                      </a:txBody>
                      <a:tcPr>
                        <a:solidFill>
                          <a:schemeClr val="accent3">
                            <a:lumMod val="40000"/>
                            <a:lumOff val="60000"/>
                          </a:schemeClr>
                        </a:solidFill>
                      </a:tcPr>
                    </a:tc>
                    <a:tc>
                      <a:txBody>
                        <a:bodyPr/>
                        <a:lstStyle/>
                        <a:p>
                          <a:r>
                            <a:rPr dirty="0"/>
                            <a:t>0.0</a:t>
                          </a:r>
                          <a:r>
                            <a:rPr lang="en-US" dirty="0"/>
                            <a:t>3</a:t>
                          </a:r>
                          <a:r>
                            <a:rPr dirty="0"/>
                            <a:t>5</a:t>
                          </a:r>
                        </a:p>
                      </a:txBody>
                      <a:tcPr>
                        <a:solidFill>
                          <a:schemeClr val="accent3">
                            <a:lumMod val="40000"/>
                            <a:lumOff val="60000"/>
                          </a:schemeClr>
                        </a:solidFill>
                      </a:tcPr>
                    </a:tc>
                    <a:extLst>
                      <a:ext uri="{0D108BD9-81ED-4DB2-BD59-A6C34878D82A}">
                        <a16:rowId xmlns:a16="http://schemas.microsoft.com/office/drawing/2014/main" val="10004"/>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355386183"/>
                  </p:ext>
                </p:extLst>
              </p:nvPr>
            </p:nvGraphicFramePr>
            <p:xfrm>
              <a:off x="5886758" y="2895448"/>
              <a:ext cx="6305242" cy="1913416"/>
            </p:xfrm>
            <a:graphic>
              <a:graphicData uri="http://schemas.openxmlformats.org/drawingml/2006/table">
                <a:tbl>
                  <a:tblPr firstRow="1" bandRow="1">
                    <a:tableStyleId>{616DA210-FB5B-4158-B5E0-FEB733F419BA}</a:tableStyleId>
                  </a:tblPr>
                  <a:tblGrid>
                    <a:gridCol w="893064"/>
                    <a:gridCol w="755968"/>
                    <a:gridCol w="916115"/>
                    <a:gridCol w="871855"/>
                    <a:gridCol w="1147355"/>
                    <a:gridCol w="833755"/>
                    <a:gridCol w="887130"/>
                  </a:tblGrid>
                  <a:tr h="365760">
                    <a:tc>
                      <a:txBody>
                        <a:bodyPr/>
                        <a:lstStyle/>
                        <a:p>
                          <a:endParaRPr dirty="0"/>
                        </a:p>
                      </a:txBody>
                      <a:tcPr/>
                    </a:tc>
                    <a:tc>
                      <a:txBody>
                        <a:bodyPr/>
                        <a:lstStyle/>
                        <a:p>
                          <a:r>
                            <a:rPr dirty="0"/>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tr>
                  <a:tr h="450376">
                    <a:tc>
                      <a:txBody>
                        <a:bodyPr/>
                        <a:lstStyle/>
                        <a:p>
                          <a:endParaRPr lang="en-US"/>
                        </a:p>
                      </a:txBody>
                      <a:tcPr>
                        <a:blipFill rotWithShape="0">
                          <a:blip r:embed="rId2"/>
                          <a:stretch>
                            <a:fillRect l="-680" t="-87838" r="-606803" b="-266216"/>
                          </a:stretch>
                        </a:blipFill>
                      </a:tcPr>
                    </a:tc>
                    <a:tc>
                      <a:txBody>
                        <a:bodyPr/>
                        <a:lstStyle/>
                        <a:p>
                          <a:r>
                            <a:rPr dirty="0" smtClean="0"/>
                            <a:t>2.602</a:t>
                          </a:r>
                          <a:endParaRPr dirty="0"/>
                        </a:p>
                      </a:txBody>
                      <a:tcPr/>
                    </a:tc>
                    <a:tc>
                      <a:txBody>
                        <a:bodyPr/>
                        <a:lstStyle/>
                        <a:p>
                          <a:r>
                            <a:rPr dirty="0" smtClean="0"/>
                            <a:t>0.332</a:t>
                          </a:r>
                          <a:endParaRPr dirty="0"/>
                        </a:p>
                      </a:txBody>
                      <a:tcPr/>
                    </a:tc>
                    <a:tc>
                      <a:txBody>
                        <a:bodyPr/>
                        <a:lstStyle/>
                        <a:p>
                          <a:r>
                            <a:rPr dirty="0" smtClean="0"/>
                            <a:t>7.820</a:t>
                          </a:r>
                          <a:endParaRPr dirty="0"/>
                        </a:p>
                      </a:txBody>
                      <a:tcPr/>
                    </a:tc>
                    <a:tc>
                      <a:txBody>
                        <a:bodyPr/>
                        <a:lstStyle/>
                        <a:p>
                          <a:r>
                            <a:rPr dirty="0" smtClean="0"/>
                            <a:t>3.176e-13</a:t>
                          </a:r>
                          <a:endParaRPr dirty="0"/>
                        </a:p>
                      </a:txBody>
                      <a:tcPr/>
                    </a:tc>
                    <a:tc>
                      <a:txBody>
                        <a:bodyPr/>
                        <a:lstStyle/>
                        <a:p>
                          <a:r>
                            <a:rPr dirty="0" smtClean="0"/>
                            <a:t>1.945</a:t>
                          </a:r>
                          <a:endParaRPr dirty="0"/>
                        </a:p>
                      </a:txBody>
                      <a:tcPr/>
                    </a:tc>
                    <a:tc>
                      <a:txBody>
                        <a:bodyPr/>
                        <a:lstStyle/>
                        <a:p>
                          <a:r>
                            <a:rPr dirty="0" smtClean="0"/>
                            <a:t>3.258</a:t>
                          </a:r>
                          <a:endParaRPr dirty="0"/>
                        </a:p>
                      </a:txBody>
                      <a:tcPr/>
                    </a:tc>
                  </a:tr>
                  <a:tr h="365760">
                    <a:tc>
                      <a:txBody>
                        <a:bodyPr/>
                        <a:lstStyle/>
                        <a:p>
                          <a:endParaRPr lang="en-US"/>
                        </a:p>
                      </a:txBody>
                      <a:tcPr>
                        <a:blipFill rotWithShape="0">
                          <a:blip r:embed="rId2"/>
                          <a:stretch>
                            <a:fillRect l="-680" t="-227869" r="-606803" b="-222951"/>
                          </a:stretch>
                        </a:blipFill>
                      </a:tcPr>
                    </a:tc>
                    <a:tc>
                      <a:txBody>
                        <a:bodyPr/>
                        <a:lstStyle/>
                        <a:p>
                          <a:r>
                            <a:rPr dirty="0" smtClean="0"/>
                            <a:t>0.046</a:t>
                          </a:r>
                          <a:endParaRPr dirty="0"/>
                        </a:p>
                      </a:txBody>
                      <a:tcPr>
                        <a:solidFill>
                          <a:schemeClr val="accent1">
                            <a:lumMod val="20000"/>
                            <a:lumOff val="80000"/>
                          </a:schemeClr>
                        </a:solidFill>
                      </a:tcPr>
                    </a:tc>
                    <a:tc>
                      <a:txBody>
                        <a:bodyPr/>
                        <a:lstStyle/>
                        <a:p>
                          <a:r>
                            <a:rPr dirty="0" smtClean="0"/>
                            <a:t>0.0015</a:t>
                          </a:r>
                          <a:endParaRPr dirty="0"/>
                        </a:p>
                      </a:txBody>
                      <a:tcPr>
                        <a:solidFill>
                          <a:schemeClr val="accent1">
                            <a:lumMod val="20000"/>
                            <a:lumOff val="80000"/>
                          </a:schemeClr>
                        </a:solidFill>
                      </a:tcPr>
                    </a:tc>
                    <a:tc>
                      <a:txBody>
                        <a:bodyPr/>
                        <a:lstStyle/>
                        <a:p>
                          <a:r>
                            <a:rPr dirty="0" smtClean="0"/>
                            <a:t>29.887</a:t>
                          </a:r>
                          <a:endParaRPr dirty="0"/>
                        </a:p>
                      </a:txBody>
                      <a:tcPr>
                        <a:solidFill>
                          <a:schemeClr val="accent1">
                            <a:lumMod val="20000"/>
                            <a:lumOff val="80000"/>
                          </a:schemeClr>
                        </a:solidFill>
                      </a:tcPr>
                    </a:tc>
                    <a:tc>
                      <a:txBody>
                        <a:bodyPr/>
                        <a:lstStyle/>
                        <a:p>
                          <a:r>
                            <a:rPr dirty="0" smtClean="0"/>
                            <a:t>6.314e-75</a:t>
                          </a:r>
                          <a:endParaRPr dirty="0"/>
                        </a:p>
                      </a:txBody>
                      <a:tcPr>
                        <a:solidFill>
                          <a:schemeClr val="accent1">
                            <a:lumMod val="20000"/>
                            <a:lumOff val="80000"/>
                          </a:schemeClr>
                        </a:solidFill>
                      </a:tcPr>
                    </a:tc>
                    <a:tc>
                      <a:txBody>
                        <a:bodyPr/>
                        <a:lstStyle/>
                        <a:p>
                          <a:r>
                            <a:rPr dirty="0" smtClean="0"/>
                            <a:t>0.043</a:t>
                          </a:r>
                          <a:endParaRPr dirty="0"/>
                        </a:p>
                      </a:txBody>
                      <a:tcPr>
                        <a:solidFill>
                          <a:schemeClr val="accent1">
                            <a:lumMod val="20000"/>
                            <a:lumOff val="80000"/>
                          </a:schemeClr>
                        </a:solidFill>
                      </a:tcPr>
                    </a:tc>
                    <a:tc>
                      <a:txBody>
                        <a:bodyPr/>
                        <a:lstStyle/>
                        <a:p>
                          <a:r>
                            <a:rPr dirty="0" smtClean="0"/>
                            <a:t>0.049</a:t>
                          </a:r>
                          <a:endParaRPr dirty="0"/>
                        </a:p>
                      </a:txBody>
                      <a:tcPr>
                        <a:solidFill>
                          <a:schemeClr val="accent1">
                            <a:lumMod val="20000"/>
                            <a:lumOff val="80000"/>
                          </a:schemeClr>
                        </a:solidFill>
                      </a:tcPr>
                    </a:tc>
                  </a:tr>
                  <a:tr h="365760">
                    <a:tc>
                      <a:txBody>
                        <a:bodyPr/>
                        <a:lstStyle/>
                        <a:p>
                          <a:endParaRPr lang="en-US"/>
                        </a:p>
                      </a:txBody>
                      <a:tcPr>
                        <a:blipFill rotWithShape="0">
                          <a:blip r:embed="rId2"/>
                          <a:stretch>
                            <a:fillRect l="-680" t="-333333" r="-606803" b="-126667"/>
                          </a:stretch>
                        </a:blipFill>
                      </a:tcPr>
                    </a:tc>
                    <a:tc>
                      <a:txBody>
                        <a:bodyPr/>
                        <a:lstStyle/>
                        <a:p>
                          <a:r>
                            <a:rPr dirty="0" smtClean="0"/>
                            <a:t>0.175</a:t>
                          </a:r>
                          <a:endParaRPr dirty="0"/>
                        </a:p>
                      </a:txBody>
                      <a:tcPr>
                        <a:solidFill>
                          <a:schemeClr val="accent2">
                            <a:lumMod val="60000"/>
                            <a:lumOff val="40000"/>
                            <a:alpha val="20000"/>
                          </a:schemeClr>
                        </a:solidFill>
                      </a:tcPr>
                    </a:tc>
                    <a:tc>
                      <a:txBody>
                        <a:bodyPr/>
                        <a:lstStyle/>
                        <a:p>
                          <a:r>
                            <a:rPr dirty="0" smtClean="0"/>
                            <a:t>0.0094</a:t>
                          </a:r>
                          <a:endParaRPr dirty="0"/>
                        </a:p>
                      </a:txBody>
                      <a:tcPr>
                        <a:solidFill>
                          <a:schemeClr val="accent2">
                            <a:lumMod val="60000"/>
                            <a:lumOff val="40000"/>
                            <a:alpha val="20000"/>
                          </a:schemeClr>
                        </a:solidFill>
                      </a:tcPr>
                    </a:tc>
                    <a:tc>
                      <a:txBody>
                        <a:bodyPr/>
                        <a:lstStyle/>
                        <a:p>
                          <a:r>
                            <a:rPr dirty="0" smtClean="0"/>
                            <a:t>18.576</a:t>
                          </a:r>
                          <a:endParaRPr dirty="0"/>
                        </a:p>
                      </a:txBody>
                      <a:tcPr>
                        <a:solidFill>
                          <a:schemeClr val="accent2">
                            <a:lumMod val="60000"/>
                            <a:lumOff val="40000"/>
                            <a:alpha val="20000"/>
                          </a:schemeClr>
                        </a:solidFill>
                      </a:tcPr>
                    </a:tc>
                    <a:tc>
                      <a:txBody>
                        <a:bodyPr/>
                        <a:lstStyle/>
                        <a:p>
                          <a:r>
                            <a:rPr dirty="0" smtClean="0"/>
                            <a:t>4.297e-45</a:t>
                          </a:r>
                          <a:endParaRPr dirty="0"/>
                        </a:p>
                      </a:txBody>
                      <a:tcPr>
                        <a:solidFill>
                          <a:schemeClr val="accent2">
                            <a:lumMod val="60000"/>
                            <a:lumOff val="40000"/>
                            <a:alpha val="20000"/>
                          </a:schemeClr>
                        </a:solidFill>
                      </a:tcPr>
                    </a:tc>
                    <a:tc>
                      <a:txBody>
                        <a:bodyPr/>
                        <a:lstStyle/>
                        <a:p>
                          <a:r>
                            <a:rPr dirty="0" smtClean="0"/>
                            <a:t>0.156</a:t>
                          </a:r>
                          <a:endParaRPr dirty="0"/>
                        </a:p>
                      </a:txBody>
                      <a:tcPr>
                        <a:solidFill>
                          <a:schemeClr val="accent2">
                            <a:lumMod val="60000"/>
                            <a:lumOff val="40000"/>
                            <a:alpha val="20000"/>
                          </a:schemeClr>
                        </a:solidFill>
                      </a:tcPr>
                    </a:tc>
                    <a:tc>
                      <a:txBody>
                        <a:bodyPr/>
                        <a:lstStyle/>
                        <a:p>
                          <a:r>
                            <a:rPr dirty="0" smtClean="0"/>
                            <a:t>0.194</a:t>
                          </a:r>
                          <a:endParaRPr dirty="0"/>
                        </a:p>
                      </a:txBody>
                      <a:tcPr>
                        <a:solidFill>
                          <a:schemeClr val="accent2">
                            <a:lumMod val="60000"/>
                            <a:lumOff val="40000"/>
                            <a:alpha val="20000"/>
                          </a:schemeClr>
                        </a:solidFill>
                      </a:tcPr>
                    </a:tc>
                  </a:tr>
                  <a:tr h="365760">
                    <a:tc>
                      <a:txBody>
                        <a:bodyPr/>
                        <a:lstStyle/>
                        <a:p>
                          <a:endParaRPr lang="en-US"/>
                        </a:p>
                      </a:txBody>
                      <a:tcPr>
                        <a:blipFill rotWithShape="0">
                          <a:blip r:embed="rId2"/>
                          <a:stretch>
                            <a:fillRect l="-680" t="-433333" r="-606803" b="-26667"/>
                          </a:stretch>
                        </a:blipFill>
                      </a:tcPr>
                    </a:tc>
                    <a:tc>
                      <a:txBody>
                        <a:bodyPr/>
                        <a:lstStyle/>
                        <a:p>
                          <a:r>
                            <a:rPr dirty="0" smtClean="0"/>
                            <a:t>0.013</a:t>
                          </a:r>
                          <a:endParaRPr dirty="0"/>
                        </a:p>
                      </a:txBody>
                      <a:tcPr>
                        <a:solidFill>
                          <a:schemeClr val="accent3">
                            <a:lumMod val="40000"/>
                            <a:lumOff val="60000"/>
                          </a:schemeClr>
                        </a:solidFill>
                      </a:tcPr>
                    </a:tc>
                    <a:tc>
                      <a:txBody>
                        <a:bodyPr/>
                        <a:lstStyle/>
                        <a:p>
                          <a:r>
                            <a:rPr dirty="0" smtClean="0"/>
                            <a:t>0.0</a:t>
                          </a:r>
                          <a:r>
                            <a:rPr lang="en-US" dirty="0" smtClean="0"/>
                            <a:t>2</a:t>
                          </a:r>
                          <a:r>
                            <a:rPr dirty="0" smtClean="0"/>
                            <a:t>8</a:t>
                          </a:r>
                          <a:endParaRPr dirty="0"/>
                        </a:p>
                      </a:txBody>
                      <a:tcPr>
                        <a:solidFill>
                          <a:schemeClr val="accent3">
                            <a:lumMod val="40000"/>
                            <a:lumOff val="60000"/>
                          </a:schemeClr>
                        </a:solidFill>
                      </a:tcPr>
                    </a:tc>
                    <a:tc>
                      <a:txBody>
                        <a:bodyPr/>
                        <a:lstStyle/>
                        <a:p>
                          <a:r>
                            <a:rPr dirty="0" smtClean="0"/>
                            <a:t>2.338</a:t>
                          </a:r>
                          <a:endParaRPr dirty="0"/>
                        </a:p>
                      </a:txBody>
                      <a:tcPr>
                        <a:solidFill>
                          <a:schemeClr val="accent3">
                            <a:lumMod val="40000"/>
                            <a:lumOff val="60000"/>
                          </a:schemeClr>
                        </a:solidFill>
                      </a:tcPr>
                    </a:tc>
                    <a:tc>
                      <a:txBody>
                        <a:bodyPr/>
                        <a:lstStyle/>
                        <a:p>
                          <a:r>
                            <a:rPr dirty="0" smtClean="0"/>
                            <a:t>0.0203</a:t>
                          </a:r>
                          <a:endParaRPr dirty="0"/>
                        </a:p>
                      </a:txBody>
                      <a:tcPr>
                        <a:solidFill>
                          <a:schemeClr val="accent3">
                            <a:lumMod val="40000"/>
                            <a:lumOff val="60000"/>
                          </a:schemeClr>
                        </a:solidFill>
                      </a:tcPr>
                    </a:tc>
                    <a:tc>
                      <a:txBody>
                        <a:bodyPr/>
                        <a:lstStyle/>
                        <a:p>
                          <a:r>
                            <a:rPr dirty="0" smtClean="0"/>
                            <a:t>0.0</a:t>
                          </a:r>
                          <a:r>
                            <a:rPr lang="en-US" dirty="0" smtClean="0"/>
                            <a:t>08</a:t>
                          </a:r>
                          <a:endParaRPr dirty="0"/>
                        </a:p>
                      </a:txBody>
                      <a:tcPr>
                        <a:solidFill>
                          <a:schemeClr val="accent3">
                            <a:lumMod val="40000"/>
                            <a:lumOff val="60000"/>
                          </a:schemeClr>
                        </a:solidFill>
                      </a:tcPr>
                    </a:tc>
                    <a:tc>
                      <a:txBody>
                        <a:bodyPr/>
                        <a:lstStyle/>
                        <a:p>
                          <a:r>
                            <a:rPr dirty="0" smtClean="0"/>
                            <a:t>0.0</a:t>
                          </a:r>
                          <a:r>
                            <a:rPr lang="en-US" dirty="0" smtClean="0"/>
                            <a:t>3</a:t>
                          </a:r>
                          <a:r>
                            <a:rPr dirty="0" smtClean="0"/>
                            <a:t>5</a:t>
                          </a:r>
                          <a:endParaRPr dirty="0"/>
                        </a:p>
                      </a:txBody>
                      <a:tcPr>
                        <a:solidFill>
                          <a:schemeClr val="accent3">
                            <a:lumMod val="40000"/>
                            <a:lumOff val="60000"/>
                          </a:schemeClr>
                        </a:solidFill>
                      </a:tcPr>
                    </a:tc>
                  </a:tr>
                </a:tbl>
              </a:graphicData>
            </a:graphic>
          </p:graphicFrame>
        </mc:Fallback>
      </mc:AlternateContent>
      <p:sp>
        <p:nvSpPr>
          <p:cNvPr id="11" name="Content Placeholder 2"/>
          <p:cNvSpPr txBox="1">
            <a:spLocks/>
          </p:cNvSpPr>
          <p:nvPr/>
        </p:nvSpPr>
        <p:spPr>
          <a:xfrm>
            <a:off x="7037207" y="1028399"/>
            <a:ext cx="4004344" cy="500917"/>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400" b="1" dirty="0"/>
              <a:t>One model</a:t>
            </a:r>
          </a:p>
        </p:txBody>
      </p:sp>
      <p:sp>
        <p:nvSpPr>
          <p:cNvPr id="12" name="Content Placeholder 2"/>
          <p:cNvSpPr txBox="1">
            <a:spLocks/>
          </p:cNvSpPr>
          <p:nvPr/>
        </p:nvSpPr>
        <p:spPr>
          <a:xfrm>
            <a:off x="131641" y="1361040"/>
            <a:ext cx="707499"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a:t>TV</a:t>
            </a:r>
            <a:endParaRPr lang="en-US" sz="2400" b="1" dirty="0"/>
          </a:p>
        </p:txBody>
      </p:sp>
      <p:sp>
        <p:nvSpPr>
          <p:cNvPr id="13" name="Content Placeholder 2"/>
          <p:cNvSpPr txBox="1">
            <a:spLocks/>
          </p:cNvSpPr>
          <p:nvPr/>
        </p:nvSpPr>
        <p:spPr>
          <a:xfrm>
            <a:off x="117993" y="2978754"/>
            <a:ext cx="1246783"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a:t>RADIO</a:t>
            </a:r>
            <a:endParaRPr lang="en-US" sz="2400" b="1" dirty="0"/>
          </a:p>
        </p:txBody>
      </p:sp>
      <p:sp>
        <p:nvSpPr>
          <p:cNvPr id="14" name="Content Placeholder 2"/>
          <p:cNvSpPr txBox="1">
            <a:spLocks/>
          </p:cNvSpPr>
          <p:nvPr/>
        </p:nvSpPr>
        <p:spPr>
          <a:xfrm>
            <a:off x="67808" y="4469644"/>
            <a:ext cx="1092252"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a:t>NEWS</a:t>
            </a:r>
            <a:endParaRPr lang="en-US" sz="2400" b="1" dirty="0"/>
          </a:p>
        </p:txBody>
      </p:sp>
    </p:spTree>
    <p:extLst>
      <p:ext uri="{BB962C8B-B14F-4D97-AF65-F5344CB8AC3E}">
        <p14:creationId xmlns:p14="http://schemas.microsoft.com/office/powerpoint/2010/main" val="13843039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Finding Significant Predictors: Hypothesis Testing</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833415" y="1177758"/>
                <a:ext cx="10327008" cy="4957999"/>
              </a:xfrm>
            </p:spPr>
            <p:txBody>
              <a:bodyPr/>
              <a:lstStyle/>
              <a:p>
                <a:r>
                  <a:rPr lang="en-US" sz="2400" dirty="0"/>
                  <a:t>For checking the significance of linear regression coefficients:</a:t>
                </a:r>
              </a:p>
              <a:p>
                <a:endParaRPr lang="en-US" sz="2400" dirty="0"/>
              </a:p>
              <a:p>
                <a:pPr marL="574675" indent="-222250">
                  <a:buFont typeface="+mj-lt"/>
                  <a:buAutoNum type="arabicPeriod"/>
                </a:pPr>
                <a:r>
                  <a:rPr lang="en-US" sz="2400" dirty="0"/>
                  <a:t>we set up our hypotheses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𝐻</m:t>
                        </m:r>
                      </m:e>
                      <m:sub>
                        <m:r>
                          <a:rPr lang="en-US" sz="2400" i="1">
                            <a:latin typeface="Cambria Math" charset="0"/>
                          </a:rPr>
                          <m:t>0</m:t>
                        </m:r>
                      </m:sub>
                    </m:sSub>
                  </m:oMath>
                </a14:m>
                <a:r>
                  <a:rPr lang="en-US" sz="2400" dirty="0"/>
                  <a:t>: </a:t>
                </a:r>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r>
                  <a:rPr lang="en-US" sz="2400" dirty="0"/>
                  <a:t> we choose the </a:t>
                </a:r>
                <a:r>
                  <a:rPr lang="en-US" sz="2400" i="1" dirty="0"/>
                  <a:t>F</a:t>
                </a:r>
                <a:r>
                  <a:rPr lang="en-US" sz="2400" dirty="0"/>
                  <a:t>-stat to evaluate the null hypothesis, </a:t>
                </a:r>
              </a:p>
              <a:p>
                <a:pPr marL="574675" indent="-222250">
                  <a:buFont typeface="+mj-lt"/>
                  <a:buAutoNum type="arabicPeriod"/>
                </a:pPr>
                <a:endParaRPr lang="en-US" sz="2400"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833415" y="1177758"/>
                <a:ext cx="10327008" cy="4957999"/>
              </a:xfrm>
              <a:blipFill rotWithShape="0">
                <a:blip r:embed="rId2"/>
                <a:stretch>
                  <a:fillRect l="-945" t="-983"/>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81B7CCDB-6D39-0547-B7B3-C80E39D6513A}" type="slidenum">
              <a:rPr lang="en-US" smtClean="0"/>
              <a:t>49</a:t>
            </a:fld>
            <a:endParaRPr lang="en-US"/>
          </a:p>
        </p:txBody>
      </p:sp>
      <p:pic>
        <p:nvPicPr>
          <p:cNvPr id="6" name="Picture 5"/>
          <p:cNvPicPr>
            <a:picLocks noChangeAspect="1"/>
          </p:cNvPicPr>
          <p:nvPr/>
        </p:nvPicPr>
        <p:blipFill>
          <a:blip r:embed="rId3"/>
          <a:stretch>
            <a:fillRect/>
          </a:stretch>
        </p:blipFill>
        <p:spPr>
          <a:xfrm>
            <a:off x="1743634" y="2841305"/>
            <a:ext cx="8930640" cy="934720"/>
          </a:xfrm>
          <a:prstGeom prst="rect">
            <a:avLst/>
          </a:prstGeom>
        </p:spPr>
      </p:pic>
      <p:pic>
        <p:nvPicPr>
          <p:cNvPr id="8" name="Picture 7"/>
          <p:cNvPicPr>
            <a:picLocks noChangeAspect="1"/>
          </p:cNvPicPr>
          <p:nvPr/>
        </p:nvPicPr>
        <p:blipFill>
          <a:blip r:embed="rId4"/>
          <a:stretch>
            <a:fillRect/>
          </a:stretch>
        </p:blipFill>
        <p:spPr>
          <a:xfrm>
            <a:off x="3924279" y="5023012"/>
            <a:ext cx="4145280" cy="833120"/>
          </a:xfrm>
          <a:prstGeom prst="rect">
            <a:avLst/>
          </a:prstGeom>
        </p:spPr>
      </p:pic>
    </p:spTree>
    <p:extLst>
      <p:ext uri="{BB962C8B-B14F-4D97-AF65-F5344CB8AC3E}">
        <p14:creationId xmlns:p14="http://schemas.microsoft.com/office/powerpoint/2010/main" val="109896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from last lecture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fit the model, i.e. estimate</a:t>
                </a:r>
                <a14:m>
                  <m:oMath xmlns:m="http://schemas.openxmlformats.org/officeDocument/2006/math">
                    <m:r>
                      <a:rPr lang="en-US" b="0" i="1" smtClean="0">
                        <a:latin typeface="Cambria Math" charset="0"/>
                      </a:rPr>
                      <m:t>, </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charset="0"/>
                              </a:rPr>
                              <m:t>𝛽</m:t>
                            </m:r>
                          </m:e>
                        </m:acc>
                      </m:e>
                      <m:sub>
                        <m:r>
                          <a:rPr lang="en-US" b="0" i="1" smtClean="0">
                            <a:latin typeface="Cambria Math" charset="0"/>
                          </a:rPr>
                          <m:t>0</m:t>
                        </m:r>
                      </m:sub>
                    </m:sSub>
                    <m:r>
                      <a:rPr lang="en-US" b="0" i="1" smtClean="0">
                        <a:latin typeface="Cambria Math"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𝛽</m:t>
                            </m:r>
                          </m:e>
                        </m:acc>
                      </m:e>
                      <m:sub>
                        <m:r>
                          <a:rPr lang="en-US" b="0" i="1" smtClean="0">
                            <a:latin typeface="Cambria Math" charset="0"/>
                          </a:rPr>
                          <m:t>1</m:t>
                        </m:r>
                      </m:sub>
                    </m:sSub>
                  </m:oMath>
                </a14:m>
                <a:r>
                  <a:rPr lang="en-US" dirty="0"/>
                  <a:t>that minimize the loss function, which we </a:t>
                </a:r>
                <a:r>
                  <a:rPr lang="en-US" b="1" dirty="0"/>
                  <a:t>assume</a:t>
                </a:r>
                <a:r>
                  <a:rPr lang="en-US" dirty="0"/>
                  <a:t> to be the MSE: </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𝐿</m:t>
                          </m:r>
                        </m:e>
                        <m:sub>
                          <m:r>
                            <a:rPr lang="en-US" b="0" i="1" smtClean="0">
                              <a:latin typeface="Cambria Math" charset="0"/>
                            </a:rPr>
                            <m:t>𝑀𝑆𝐸</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 </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e>
                      </m:d>
                      <m:r>
                        <a:rPr lang="en-US" i="1">
                          <a:latin typeface="Cambria Math" charset="0"/>
                        </a:rPr>
                        <m:t>=</m:t>
                      </m:r>
                      <m:f>
                        <m:fPr>
                          <m:ctrlPr>
                            <a:rPr lang="en-US"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𝑛</m:t>
                          </m:r>
                        </m:den>
                      </m:f>
                      <m:nary>
                        <m:naryPr>
                          <m:chr m:val="∑"/>
                          <m:supHide m:val="on"/>
                          <m:ctrlPr>
                            <a:rPr lang="en-US" b="0" i="1" smtClean="0">
                              <a:latin typeface="Cambria Math" panose="02040503050406030204" pitchFamily="18" charset="0"/>
                            </a:rPr>
                          </m:ctrlPr>
                        </m:naryPr>
                        <m:sub>
                          <m:r>
                            <a:rPr lang="en-US" b="0" i="1" smtClean="0">
                              <a:latin typeface="Cambria Math" charset="0"/>
                            </a:rPr>
                            <m:t>𝑛</m:t>
                          </m:r>
                        </m:sub>
                        <m:sup/>
                        <m:e>
                          <m:sSup>
                            <m:sSupPr>
                              <m:ctrlPr>
                                <a:rPr lang="en-US" b="0" i="1" smtClean="0">
                                  <a:latin typeface="Cambria Math" panose="02040503050406030204" pitchFamily="18" charset="0"/>
                                </a:rPr>
                              </m:ctrlPr>
                            </m:sSupPr>
                            <m:e>
                              <m:d>
                                <m:dPr>
                                  <m:begChr m:val="["/>
                                  <m:endChr m:val="]"/>
                                  <m:ctrlPr>
                                    <a:rPr lang="mr-IN"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𝑦</m:t>
                                      </m:r>
                                    </m:e>
                                    <m:sub>
                                      <m:r>
                                        <a:rPr lang="en-US" i="1">
                                          <a:latin typeface="Cambria Math" charset="0"/>
                                        </a:rPr>
                                        <m:t>𝑖</m:t>
                                      </m:r>
                                    </m:sub>
                                  </m:sSub>
                                  <m:r>
                                    <a:rPr lang="en-US" i="1">
                                      <a:latin typeface="Cambria Math"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𝛽</m:t>
                                          </m:r>
                                        </m:e>
                                        <m:sub>
                                          <m:r>
                                            <a:rPr lang="en-US" i="1">
                                              <a:latin typeface="Cambria Math" charset="0"/>
                                            </a:rPr>
                                            <m:t>0</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𝛽</m:t>
                                          </m:r>
                                        </m:e>
                                        <m:sub>
                                          <m:r>
                                            <a:rPr lang="en-US" i="1">
                                              <a:latin typeface="Cambria Math" charset="0"/>
                                            </a:rPr>
                                            <m:t>1</m:t>
                                          </m:r>
                                        </m:sub>
                                      </m:sSub>
                                      <m:r>
                                        <a:rPr lang="en-US" i="1">
                                          <a:latin typeface="Cambria Math" charset="0"/>
                                        </a:rPr>
                                        <m:t>𝑋</m:t>
                                      </m:r>
                                    </m:e>
                                  </m:d>
                                </m:e>
                              </m:d>
                            </m:e>
                            <m:sup>
                              <m:r>
                                <a:rPr lang="en-US" b="0" i="1" smtClean="0">
                                  <a:latin typeface="Cambria Math" charset="0"/>
                                </a:rPr>
                                <m:t>2</m:t>
                              </m:r>
                            </m:sup>
                          </m:sSup>
                        </m:e>
                      </m:nary>
                    </m:oMath>
                  </m:oMathPara>
                </a14:m>
                <a:endParaRPr lang="en-US" b="0" i="1" dirty="0">
                  <a:latin typeface="Cambria Math" charset="0"/>
                </a:endParaRPr>
              </a:p>
              <a:p>
                <a:endParaRPr lang="en-US" b="0" i="1" dirty="0">
                  <a:latin typeface="Cambria Math" charset="0"/>
                </a:endParaRPr>
              </a:p>
              <a:p>
                <a:endParaRPr lang="en-US" b="0" dirty="0">
                  <a:latin typeface="Cambria Math" charset="0"/>
                </a:endParaRPr>
              </a:p>
              <a:p>
                <a:endParaRPr lang="en-US" dirty="0"/>
              </a:p>
              <a:p>
                <a:endParaRPr lang="en-US" dirty="0"/>
              </a:p>
              <a:p>
                <a:endParaRPr lang="en-US" dirty="0"/>
              </a:p>
              <a:p>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40" t="-17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13833A1-46C9-FB45-812F-A8AC7B5136EB}" type="slidenum">
              <a:rPr lang="en-US" smtClean="0"/>
              <a:t>5</a:t>
            </a:fld>
            <a:endParaRPr lang="en-US"/>
          </a:p>
        </p:txBody>
      </p:sp>
      <p:pic>
        <p:nvPicPr>
          <p:cNvPr id="9" name="Picture 8"/>
          <p:cNvPicPr>
            <a:picLocks noChangeAspect="1"/>
          </p:cNvPicPr>
          <p:nvPr/>
        </p:nvPicPr>
        <p:blipFill>
          <a:blip r:embed="rId3"/>
          <a:stretch>
            <a:fillRect/>
          </a:stretch>
        </p:blipFill>
        <p:spPr>
          <a:xfrm>
            <a:off x="3845098" y="3482852"/>
            <a:ext cx="4003040" cy="731520"/>
          </a:xfrm>
          <a:prstGeom prst="rect">
            <a:avLst/>
          </a:prstGeom>
          <a:noFill/>
          <a:ln w="12700">
            <a:noFill/>
          </a:ln>
        </p:spPr>
      </p:pic>
      <p:pic>
        <p:nvPicPr>
          <p:cNvPr id="6" name="Picture 5">
            <a:extLst>
              <a:ext uri="{FF2B5EF4-FFF2-40B4-BE49-F238E27FC236}">
                <a16:creationId xmlns:a16="http://schemas.microsoft.com/office/drawing/2014/main" id="{497CAC28-8F17-A041-9AFD-E4F44A652076}"/>
              </a:ext>
            </a:extLst>
          </p:cNvPr>
          <p:cNvPicPr>
            <a:picLocks noChangeAspect="1"/>
          </p:cNvPicPr>
          <p:nvPr/>
        </p:nvPicPr>
        <p:blipFill>
          <a:blip r:embed="rId4"/>
          <a:stretch>
            <a:fillRect/>
          </a:stretch>
        </p:blipFill>
        <p:spPr>
          <a:xfrm>
            <a:off x="4306664" y="4325837"/>
            <a:ext cx="3798245" cy="2532163"/>
          </a:xfrm>
          <a:prstGeom prst="rect">
            <a:avLst/>
          </a:prstGeom>
        </p:spPr>
      </p:pic>
    </p:spTree>
    <p:extLst>
      <p:ext uri="{BB962C8B-B14F-4D97-AF65-F5344CB8AC3E}">
        <p14:creationId xmlns:p14="http://schemas.microsoft.com/office/powerpoint/2010/main" val="4094882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Finding Significant Predictors: Hypothesis Testing</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833415" y="1177758"/>
                <a:ext cx="10327008" cy="4726085"/>
              </a:xfrm>
            </p:spPr>
            <p:txBody>
              <a:bodyPr/>
              <a:lstStyle/>
              <a:p>
                <a:pPr marL="457200" indent="-457200">
                  <a:buFont typeface="+mj-lt"/>
                  <a:buAutoNum type="arabicPeriod"/>
                </a:pPr>
                <a:endParaRPr lang="en-US" sz="2400" dirty="0"/>
              </a:p>
              <a:p>
                <a:pPr marL="457200" indent="-457200">
                  <a:buFont typeface="+mj-lt"/>
                  <a:buAutoNum type="arabicPeriod" startAt="3"/>
                </a:pPr>
                <a:r>
                  <a:rPr lang="en-US" sz="2400" dirty="0"/>
                  <a:t>we can compute the </a:t>
                </a:r>
                <a:r>
                  <a:rPr lang="en-US" sz="2400" i="1" dirty="0"/>
                  <a:t>F-</a:t>
                </a:r>
                <a:r>
                  <a:rPr lang="en-US" sz="2400" dirty="0"/>
                  <a:t>stat for linear regression models by</a:t>
                </a:r>
              </a:p>
              <a:p>
                <a:pPr marL="457200" indent="-457200">
                  <a:buFont typeface="+mj-lt"/>
                  <a:buAutoNum type="arabicPeriod" startAt="3"/>
                </a:pPr>
                <a:endParaRPr lang="en-US" sz="2400" dirty="0"/>
              </a:p>
              <a:p>
                <a:pPr marL="457200" indent="-457200">
                  <a:buFont typeface="+mj-lt"/>
                  <a:buAutoNum type="arabicPeriod" startAt="3"/>
                </a:pPr>
                <a:endParaRPr lang="en-US" sz="2400" dirty="0"/>
              </a:p>
              <a:p>
                <a:pPr marL="457200" indent="-457200">
                  <a:buFont typeface="+mj-lt"/>
                  <a:buAutoNum type="arabicPeriod" startAt="3"/>
                </a:pPr>
                <a:endParaRPr lang="en-US" sz="2400" dirty="0"/>
              </a:p>
              <a:p>
                <a:pPr marL="457200" indent="-457200">
                  <a:buFont typeface="+mj-lt"/>
                  <a:buAutoNum type="arabicPeriod" startAt="3"/>
                </a:pPr>
                <a:r>
                  <a:rPr lang="en-US" sz="2400" dirty="0"/>
                  <a:t>If </a:t>
                </a:r>
                <a14:m>
                  <m:oMath xmlns:m="http://schemas.openxmlformats.org/officeDocument/2006/math">
                    <m:r>
                      <a:rPr lang="en-US" sz="2400" b="0" i="1" smtClean="0">
                        <a:latin typeface="Cambria Math" charset="0"/>
                      </a:rPr>
                      <m:t>𝐹</m:t>
                    </m:r>
                    <m:r>
                      <a:rPr lang="en-US" sz="2400" b="0" i="1" smtClean="0">
                        <a:latin typeface="Cambria Math" charset="0"/>
                      </a:rPr>
                      <m:t>=1</m:t>
                    </m:r>
                  </m:oMath>
                </a14:m>
                <a:r>
                  <a:rPr lang="en-US" sz="2400" dirty="0"/>
                  <a:t> we consider this evidence for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𝐻</m:t>
                        </m:r>
                      </m:e>
                      <m:sub>
                        <m:r>
                          <a:rPr lang="en-US" sz="2400" i="1">
                            <a:latin typeface="Cambria Math" charset="0"/>
                          </a:rPr>
                          <m:t>0</m:t>
                        </m:r>
                      </m:sub>
                    </m:sSub>
                  </m:oMath>
                </a14:m>
                <a:r>
                  <a:rPr lang="en-US" sz="2400" dirty="0"/>
                  <a:t>; if </a:t>
                </a:r>
                <a14:m>
                  <m:oMath xmlns:m="http://schemas.openxmlformats.org/officeDocument/2006/math">
                    <m:r>
                      <a:rPr lang="en-US" sz="2400" i="1">
                        <a:latin typeface="Cambria Math" charset="0"/>
                      </a:rPr>
                      <m:t>𝐹</m:t>
                    </m:r>
                    <m:r>
                      <a:rPr lang="en-US" sz="2400" b="0" i="1" smtClean="0">
                        <a:latin typeface="Cambria Math" charset="0"/>
                      </a:rPr>
                      <m:t>&gt;</m:t>
                    </m:r>
                    <m:r>
                      <a:rPr lang="en-US" sz="2400" i="1">
                        <a:latin typeface="Cambria Math" charset="0"/>
                      </a:rPr>
                      <m:t>1</m:t>
                    </m:r>
                  </m:oMath>
                </a14:m>
                <a:r>
                  <a:rPr lang="en-US" sz="2400" dirty="0"/>
                  <a:t>, we consider this evidence against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𝐻</m:t>
                        </m:r>
                      </m:e>
                      <m:sub>
                        <m:r>
                          <a:rPr lang="en-US" sz="2400" i="1">
                            <a:latin typeface="Cambria Math" charset="0"/>
                          </a:rPr>
                          <m:t>0</m:t>
                        </m:r>
                      </m:sub>
                    </m:sSub>
                  </m:oMath>
                </a14:m>
                <a:r>
                  <a:rPr lang="en-US" sz="2400" dirty="0"/>
                  <a:t>. </a:t>
                </a: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833415" y="1177758"/>
                <a:ext cx="10327008" cy="4726085"/>
              </a:xfrm>
              <a:blipFill rotWithShape="0">
                <a:blip r:embed="rId2"/>
                <a:stretch>
                  <a:fillRect l="-945"/>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81B7CCDB-6D39-0547-B7B3-C80E39D6513A}" type="slidenum">
              <a:rPr lang="en-US" smtClean="0"/>
              <a:t>50</a:t>
            </a:fld>
            <a:endParaRPr lang="en-US"/>
          </a:p>
        </p:txBody>
      </p:sp>
      <p:pic>
        <p:nvPicPr>
          <p:cNvPr id="7" name="Picture 6"/>
          <p:cNvPicPr>
            <a:picLocks noChangeAspect="1"/>
          </p:cNvPicPr>
          <p:nvPr/>
        </p:nvPicPr>
        <p:blipFill>
          <a:blip r:embed="rId3"/>
          <a:stretch>
            <a:fillRect/>
          </a:stretch>
        </p:blipFill>
        <p:spPr>
          <a:xfrm>
            <a:off x="1021336" y="2295694"/>
            <a:ext cx="8987790" cy="835660"/>
          </a:xfrm>
          <a:prstGeom prst="rect">
            <a:avLst/>
          </a:prstGeom>
        </p:spPr>
      </p:pic>
      <p:sp>
        <p:nvSpPr>
          <p:cNvPr id="3" name="TextBox 2"/>
          <p:cNvSpPr txBox="1"/>
          <p:nvPr/>
        </p:nvSpPr>
        <p:spPr>
          <a:xfrm>
            <a:off x="7000407" y="2245345"/>
            <a:ext cx="301686" cy="369332"/>
          </a:xfrm>
          <a:prstGeom prst="rect">
            <a:avLst/>
          </a:prstGeom>
          <a:noFill/>
        </p:spPr>
        <p:txBody>
          <a:bodyPr wrap="none" rtlCol="0">
            <a:spAutoFit/>
          </a:bodyPr>
          <a:lstStyle/>
          <a:p>
            <a:r>
              <a:rPr lang="en-US"/>
              <a:t>2</a:t>
            </a:r>
          </a:p>
        </p:txBody>
      </p:sp>
      <p:sp>
        <p:nvSpPr>
          <p:cNvPr id="8" name="TextBox 7"/>
          <p:cNvSpPr txBox="1"/>
          <p:nvPr/>
        </p:nvSpPr>
        <p:spPr>
          <a:xfrm>
            <a:off x="9912234" y="2295694"/>
            <a:ext cx="301686" cy="369332"/>
          </a:xfrm>
          <a:prstGeom prst="rect">
            <a:avLst/>
          </a:prstGeom>
          <a:noFill/>
        </p:spPr>
        <p:txBody>
          <a:bodyPr wrap="none" rtlCol="0">
            <a:spAutoFit/>
          </a:bodyPr>
          <a:lstStyle/>
          <a:p>
            <a:r>
              <a:rPr lang="en-US"/>
              <a:t>2</a:t>
            </a:r>
          </a:p>
        </p:txBody>
      </p:sp>
    </p:spTree>
    <p:extLst>
      <p:ext uri="{BB962C8B-B14F-4D97-AF65-F5344CB8AC3E}">
        <p14:creationId xmlns:p14="http://schemas.microsoft.com/office/powerpoint/2010/main" val="14956447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9128" y="840932"/>
                <a:ext cx="10102809" cy="5331268"/>
              </a:xfrm>
              <a:noFill/>
              <a:ln w="12700">
                <a:noFill/>
              </a:ln>
              <a:effectLst/>
            </p:spPr>
            <p:txBody>
              <a:bodyPr/>
              <a:lstStyle/>
              <a:p>
                <a:pPr>
                  <a:spcBef>
                    <a:spcPts val="600"/>
                  </a:spcBef>
                </a:pPr>
                <a:r>
                  <a:rPr lang="en-US" sz="2400" dirty="0">
                    <a:solidFill>
                      <a:schemeClr val="bg1">
                        <a:lumMod val="65000"/>
                      </a:schemeClr>
                    </a:solidFill>
                  </a:rPr>
                  <a:t>Bootstrap Resampling</a:t>
                </a:r>
              </a:p>
              <a:p>
                <a:pPr>
                  <a:spcBef>
                    <a:spcPts val="600"/>
                  </a:spcBef>
                </a:pPr>
                <a:r>
                  <a:rPr lang="en-US" sz="2400" dirty="0">
                    <a:solidFill>
                      <a:schemeClr val="bg1">
                        <a:lumMod val="65000"/>
                      </a:schemeClr>
                    </a:solidFill>
                  </a:rPr>
                  <a:t>How well do we know </a:t>
                </a:r>
                <a14:m>
                  <m:oMath xmlns:m="http://schemas.openxmlformats.org/officeDocument/2006/math">
                    <m:acc>
                      <m:accPr>
                        <m:chr m:val="̂"/>
                        <m:ctrlPr>
                          <a:rPr lang="en-US" sz="2400" i="1">
                            <a:solidFill>
                              <a:schemeClr val="bg1">
                                <a:lumMod val="65000"/>
                              </a:schemeClr>
                            </a:solidFill>
                            <a:latin typeface="Cambria Math" panose="02040503050406030204" pitchFamily="18" charset="0"/>
                          </a:rPr>
                        </m:ctrlPr>
                      </m:accPr>
                      <m:e>
                        <m:r>
                          <a:rPr lang="en-US" sz="2400" i="1">
                            <a:solidFill>
                              <a:schemeClr val="bg1">
                                <a:lumMod val="65000"/>
                              </a:schemeClr>
                            </a:solidFill>
                            <a:latin typeface="Cambria Math" charset="0"/>
                          </a:rPr>
                          <m:t>𝑓</m:t>
                        </m:r>
                      </m:e>
                    </m:acc>
                  </m:oMath>
                </a14:m>
                <a:r>
                  <a:rPr lang="en-US" sz="2400" dirty="0">
                    <a:solidFill>
                      <a:schemeClr val="bg1">
                        <a:lumMod val="65000"/>
                      </a:schemeClr>
                    </a:solidFill>
                  </a:rPr>
                  <a:t> </a:t>
                </a:r>
              </a:p>
              <a:p>
                <a:pPr>
                  <a:spcBef>
                    <a:spcPts val="600"/>
                  </a:spcBef>
                </a:pPr>
                <a:r>
                  <a:rPr lang="en-US" sz="2400" dirty="0">
                    <a:solidFill>
                      <a:schemeClr val="bg1">
                        <a:lumMod val="65000"/>
                      </a:schemeClr>
                    </a:solidFill>
                  </a:rPr>
                  <a:t>	    Confidence and Prediction Intervals around our </a:t>
                </a:r>
                <a14:m>
                  <m:oMath xmlns:m="http://schemas.openxmlformats.org/officeDocument/2006/math">
                    <m:acc>
                      <m:accPr>
                        <m:chr m:val="̂"/>
                        <m:ctrlPr>
                          <a:rPr lang="en-US" sz="2400" i="1">
                            <a:solidFill>
                              <a:schemeClr val="bg1">
                                <a:lumMod val="65000"/>
                              </a:schemeClr>
                            </a:solidFill>
                            <a:latin typeface="Cambria Math" panose="02040503050406030204" pitchFamily="18" charset="0"/>
                          </a:rPr>
                        </m:ctrlPr>
                      </m:accPr>
                      <m:e>
                        <m:r>
                          <a:rPr lang="en-US" sz="2400" i="1">
                            <a:solidFill>
                              <a:schemeClr val="bg1">
                                <a:lumMod val="65000"/>
                              </a:schemeClr>
                            </a:solidFill>
                            <a:latin typeface="Cambria Math" charset="0"/>
                          </a:rPr>
                          <m:t>𝑓</m:t>
                        </m:r>
                      </m:e>
                    </m:acc>
                    <m:r>
                      <a:rPr lang="en-US" sz="2400" i="1">
                        <a:solidFill>
                          <a:schemeClr val="bg1">
                            <a:lumMod val="65000"/>
                          </a:schemeClr>
                        </a:solidFill>
                        <a:latin typeface="Cambria Math" charset="0"/>
                      </a:rPr>
                      <m:t> </m:t>
                    </m:r>
                  </m:oMath>
                </a14:m>
                <a:endParaRPr lang="en-US" sz="2400" dirty="0">
                  <a:solidFill>
                    <a:schemeClr val="bg1">
                      <a:lumMod val="65000"/>
                    </a:schemeClr>
                  </a:solidFill>
                </a:endParaRPr>
              </a:p>
              <a:p>
                <a:pPr>
                  <a:spcBef>
                    <a:spcPts val="600"/>
                  </a:spcBef>
                </a:pPr>
                <a:r>
                  <a:rPr lang="en-US" sz="2400" dirty="0">
                    <a:solidFill>
                      <a:schemeClr val="bg1">
                        <a:lumMod val="65000"/>
                      </a:schemeClr>
                    </a:solidFill>
                    <a:latin typeface="Karla" charset="0"/>
                    <a:ea typeface="Karla" charset="0"/>
                    <a:cs typeface="Karla" charset="0"/>
                  </a:rPr>
                  <a:t>Multiple Regression</a:t>
                </a:r>
              </a:p>
              <a:p>
                <a:pPr lvl="1" indent="0">
                  <a:spcBef>
                    <a:spcPts val="600"/>
                  </a:spcBef>
                  <a:buNone/>
                </a:pPr>
                <a:r>
                  <a:rPr lang="en-US" dirty="0">
                    <a:solidFill>
                      <a:schemeClr val="bg1">
                        <a:lumMod val="65000"/>
                      </a:schemeClr>
                    </a:solidFill>
                    <a:latin typeface="Karla" charset="0"/>
                    <a:ea typeface="Karla" charset="0"/>
                    <a:cs typeface="Karla" charset="0"/>
                  </a:rPr>
                  <a:t>Formulation using Linear Algebra</a:t>
                </a:r>
              </a:p>
              <a:p>
                <a:pPr>
                  <a:spcBef>
                    <a:spcPts val="600"/>
                  </a:spcBef>
                </a:pPr>
                <a:r>
                  <a:rPr lang="en-US" sz="2400" b="1" dirty="0">
                    <a:solidFill>
                      <a:schemeClr val="tx1"/>
                    </a:solidFill>
                    <a:latin typeface="Karla" charset="0"/>
                    <a:ea typeface="Karla" charset="0"/>
                    <a:cs typeface="Karla" charset="0"/>
                  </a:rPr>
                  <a:t>Categorical Predictors</a:t>
                </a:r>
              </a:p>
              <a:p>
                <a:pPr>
                  <a:spcBef>
                    <a:spcPts val="600"/>
                  </a:spcBef>
                </a:pPr>
                <a:r>
                  <a:rPr lang="en-US" sz="2400" dirty="0">
                    <a:solidFill>
                      <a:schemeClr val="bg1">
                        <a:lumMod val="65000"/>
                      </a:schemeClr>
                    </a:solidFill>
                    <a:latin typeface="Karla" charset="0"/>
                    <a:ea typeface="Karla" charset="0"/>
                    <a:cs typeface="Karla" charset="0"/>
                  </a:rPr>
                  <a:t>Interaction Terms </a:t>
                </a:r>
              </a:p>
              <a:p>
                <a:pPr>
                  <a:spcBef>
                    <a:spcPts val="600"/>
                  </a:spcBef>
                </a:pPr>
                <a:r>
                  <a:rPr lang="en-US" sz="2400" dirty="0">
                    <a:solidFill>
                      <a:schemeClr val="bg1">
                        <a:lumMod val="65000"/>
                      </a:schemeClr>
                    </a:solidFill>
                    <a:latin typeface="Karla" charset="0"/>
                    <a:ea typeface="Karla" charset="0"/>
                    <a:cs typeface="Karla" charset="0"/>
                  </a:rPr>
                  <a:t>Polynomial Regression </a:t>
                </a:r>
              </a:p>
              <a:p>
                <a:pPr lvl="1" indent="0">
                  <a:spcBef>
                    <a:spcPts val="600"/>
                  </a:spcBef>
                  <a:buNone/>
                </a:pPr>
                <a:r>
                  <a:rPr lang="en-US" dirty="0">
                    <a:solidFill>
                      <a:schemeClr val="bg1">
                        <a:lumMod val="65000"/>
                      </a:schemeClr>
                    </a:solidFill>
                    <a:latin typeface="Karla" charset="0"/>
                    <a:ea typeface="Karla" charset="0"/>
                    <a:cs typeface="Karla" charset="0"/>
                  </a:rPr>
                  <a:t>Linear Algebra Formulation</a:t>
                </a:r>
              </a:p>
              <a:p>
                <a:pPr>
                  <a:spcBef>
                    <a:spcPts val="600"/>
                  </a:spcBef>
                </a:pPr>
                <a:r>
                  <a:rPr lang="en-US" sz="2400" dirty="0">
                    <a:solidFill>
                      <a:schemeClr val="bg1">
                        <a:lumMod val="65000"/>
                      </a:schemeClr>
                    </a:solidFill>
                    <a:latin typeface="Karla" charset="0"/>
                    <a:ea typeface="Karla" charset="0"/>
                    <a:cs typeface="Karla" charset="0"/>
                  </a:rPr>
                  <a:t>Overfitting</a:t>
                </a:r>
              </a:p>
              <a:p>
                <a:pPr>
                  <a:spcBef>
                    <a:spcPts val="600"/>
                  </a:spcBef>
                </a:pPr>
                <a:r>
                  <a:rPr lang="en-US" sz="2400" dirty="0">
                    <a:solidFill>
                      <a:schemeClr val="bg1">
                        <a:lumMod val="65000"/>
                      </a:schemeClr>
                    </a:solidFill>
                    <a:latin typeface="Karla" charset="0"/>
                    <a:ea typeface="Karla" charset="0"/>
                    <a:cs typeface="Karla" charset="0"/>
                  </a:rPr>
                  <a:t>Variable Selection</a:t>
                </a:r>
              </a:p>
              <a:p>
                <a:pPr>
                  <a:spcBef>
                    <a:spcPts val="600"/>
                  </a:spcBef>
                </a:pPr>
                <a:r>
                  <a:rPr lang="en-US" sz="2400" dirty="0">
                    <a:solidFill>
                      <a:schemeClr val="bg1">
                        <a:lumMod val="65000"/>
                      </a:schemeClr>
                    </a:solidFill>
                    <a:latin typeface="Karla" charset="0"/>
                    <a:ea typeface="Karla" charset="0"/>
                    <a:cs typeface="Karla" charset="0"/>
                  </a:rPr>
                  <a:t>Bias vs. Variance</a:t>
                </a:r>
              </a:p>
              <a:p>
                <a:pPr>
                  <a:spcBef>
                    <a:spcPts val="600"/>
                  </a:spcBef>
                </a:pPr>
                <a:endParaRPr lang="en-US" sz="2400" dirty="0">
                  <a:solidFill>
                    <a:schemeClr val="bg1">
                      <a:lumMod val="65000"/>
                    </a:schemeClr>
                  </a:solidFill>
                  <a:latin typeface="Karla" charset="0"/>
                  <a:ea typeface="Karla" charset="0"/>
                  <a:cs typeface="Karla" charset="0"/>
                </a:endParaRPr>
              </a:p>
              <a:p>
                <a:pPr>
                  <a:spcBef>
                    <a:spcPts val="600"/>
                  </a:spcBef>
                </a:pPr>
                <a:endParaRPr lang="en-US" sz="2400" dirty="0">
                  <a:solidFill>
                    <a:schemeClr val="bg1">
                      <a:lumMod val="65000"/>
                    </a:schemeClr>
                  </a:solidFill>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9128" y="840932"/>
                <a:ext cx="10102809" cy="5331268"/>
              </a:xfrm>
              <a:blipFill>
                <a:blip r:embed="rId2"/>
                <a:stretch>
                  <a:fillRect l="-753" t="-713" b="-3088"/>
                </a:stretch>
              </a:blipFill>
              <a:ln w="12700">
                <a:noFill/>
              </a:ln>
              <a:effectLst/>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51</a:t>
            </a:fld>
            <a:endParaRPr lang="en-US"/>
          </a:p>
        </p:txBody>
      </p:sp>
    </p:spTree>
    <p:extLst>
      <p:ext uri="{BB962C8B-B14F-4D97-AF65-F5344CB8AC3E}">
        <p14:creationId xmlns:p14="http://schemas.microsoft.com/office/powerpoint/2010/main" val="210667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p:sp>
        <p:nvSpPr>
          <p:cNvPr id="3" name="Content Placeholder 2"/>
          <p:cNvSpPr>
            <a:spLocks noGrp="1"/>
          </p:cNvSpPr>
          <p:nvPr>
            <p:ph idx="1"/>
          </p:nvPr>
        </p:nvSpPr>
        <p:spPr>
          <a:xfrm>
            <a:off x="833415" y="1154898"/>
            <a:ext cx="10327008" cy="2111143"/>
          </a:xfrm>
        </p:spPr>
        <p:txBody>
          <a:bodyPr/>
          <a:lstStyle/>
          <a:p>
            <a:r>
              <a:rPr lang="en-US" sz="2400" dirty="0">
                <a:latin typeface="Karla" charset="0"/>
                <a:ea typeface="Karla" charset="0"/>
                <a:cs typeface="Karla" charset="0"/>
              </a:rPr>
              <a:t>So far, we have assumed that all variables are quantitative. But in practice,  often some predictors are </a:t>
            </a:r>
            <a:r>
              <a:rPr lang="en-US" sz="2400" b="1" dirty="0">
                <a:latin typeface="Karla" charset="0"/>
                <a:ea typeface="Karla" charset="0"/>
                <a:cs typeface="Karla" charset="0"/>
              </a:rPr>
              <a:t>qualitative</a:t>
            </a:r>
            <a:r>
              <a:rPr lang="en-US" sz="2400" dirty="0"/>
              <a:t>. </a:t>
            </a:r>
          </a:p>
          <a:p>
            <a:r>
              <a:rPr lang="en-US" sz="2400" b="1" dirty="0"/>
              <a:t>Example</a:t>
            </a:r>
            <a:r>
              <a:rPr lang="en-US" sz="2400" dirty="0"/>
              <a:t>:  The Credit data set contains information about balance, age, cards, education, income, limit , and rating for a number of potential customers.</a:t>
            </a:r>
          </a:p>
          <a:p>
            <a:endParaRPr lang="en-US" sz="2400" dirty="0"/>
          </a:p>
        </p:txBody>
      </p:sp>
      <p:sp>
        <p:nvSpPr>
          <p:cNvPr id="5" name="Slide Number Placeholder 4"/>
          <p:cNvSpPr>
            <a:spLocks noGrp="1"/>
          </p:cNvSpPr>
          <p:nvPr>
            <p:ph type="sldNum" sz="quarter" idx="12"/>
          </p:nvPr>
        </p:nvSpPr>
        <p:spPr/>
        <p:txBody>
          <a:bodyPr/>
          <a:lstStyle/>
          <a:p>
            <a:fld id="{81B7CCDB-6D39-0547-B7B3-C80E39D6513A}" type="slidenum">
              <a:rPr lang="en-US" smtClean="0"/>
              <a:t>52</a:t>
            </a:fld>
            <a:endParaRPr lang="en-US"/>
          </a:p>
        </p:txBody>
      </p:sp>
      <p:graphicFrame>
        <p:nvGraphicFramePr>
          <p:cNvPr id="4" name="Table 3"/>
          <p:cNvGraphicFramePr>
            <a:graphicFrameLocks noGrp="1"/>
          </p:cNvGraphicFramePr>
          <p:nvPr>
            <p:extLst/>
          </p:nvPr>
        </p:nvGraphicFramePr>
        <p:xfrm>
          <a:off x="833415" y="3459992"/>
          <a:ext cx="10168183" cy="2406615"/>
        </p:xfrm>
        <a:graphic>
          <a:graphicData uri="http://schemas.openxmlformats.org/drawingml/2006/table">
            <a:tbl>
              <a:tblPr firstRow="1" bandRow="1">
                <a:tableStyleId>{9D7B26C5-4107-4FEC-AEDC-1716B250A1EF}</a:tableStyleId>
              </a:tblPr>
              <a:tblGrid>
                <a:gridCol w="921068">
                  <a:extLst>
                    <a:ext uri="{9D8B030D-6E8A-4147-A177-3AD203B41FA5}">
                      <a16:colId xmlns:a16="http://schemas.microsoft.com/office/drawing/2014/main" val="20000"/>
                    </a:ext>
                  </a:extLst>
                </a:gridCol>
                <a:gridCol w="713105">
                  <a:extLst>
                    <a:ext uri="{9D8B030D-6E8A-4147-A177-3AD203B41FA5}">
                      <a16:colId xmlns:a16="http://schemas.microsoft.com/office/drawing/2014/main" val="20001"/>
                    </a:ext>
                  </a:extLst>
                </a:gridCol>
                <a:gridCol w="841693">
                  <a:extLst>
                    <a:ext uri="{9D8B030D-6E8A-4147-A177-3AD203B41FA5}">
                      <a16:colId xmlns:a16="http://schemas.microsoft.com/office/drawing/2014/main" val="20002"/>
                    </a:ext>
                  </a:extLst>
                </a:gridCol>
                <a:gridCol w="773430">
                  <a:extLst>
                    <a:ext uri="{9D8B030D-6E8A-4147-A177-3AD203B41FA5}">
                      <a16:colId xmlns:a16="http://schemas.microsoft.com/office/drawing/2014/main" val="20003"/>
                    </a:ext>
                  </a:extLst>
                </a:gridCol>
                <a:gridCol w="567055">
                  <a:extLst>
                    <a:ext uri="{9D8B030D-6E8A-4147-A177-3AD203B41FA5}">
                      <a16:colId xmlns:a16="http://schemas.microsoft.com/office/drawing/2014/main" val="20004"/>
                    </a:ext>
                  </a:extLst>
                </a:gridCol>
                <a:gridCol w="1178243">
                  <a:extLst>
                    <a:ext uri="{9D8B030D-6E8A-4147-A177-3AD203B41FA5}">
                      <a16:colId xmlns:a16="http://schemas.microsoft.com/office/drawing/2014/main" val="20005"/>
                    </a:ext>
                  </a:extLst>
                </a:gridCol>
                <a:gridCol w="908368">
                  <a:extLst>
                    <a:ext uri="{9D8B030D-6E8A-4147-A177-3AD203B41FA5}">
                      <a16:colId xmlns:a16="http://schemas.microsoft.com/office/drawing/2014/main" val="20006"/>
                    </a:ext>
                  </a:extLst>
                </a:gridCol>
                <a:gridCol w="1013143">
                  <a:extLst>
                    <a:ext uri="{9D8B030D-6E8A-4147-A177-3AD203B41FA5}">
                      <a16:colId xmlns:a16="http://schemas.microsoft.com/office/drawing/2014/main" val="20007"/>
                    </a:ext>
                  </a:extLst>
                </a:gridCol>
                <a:gridCol w="998855">
                  <a:extLst>
                    <a:ext uri="{9D8B030D-6E8A-4147-A177-3AD203B41FA5}">
                      <a16:colId xmlns:a16="http://schemas.microsoft.com/office/drawing/2014/main" val="20008"/>
                    </a:ext>
                  </a:extLst>
                </a:gridCol>
                <a:gridCol w="1214755">
                  <a:extLst>
                    <a:ext uri="{9D8B030D-6E8A-4147-A177-3AD203B41FA5}">
                      <a16:colId xmlns:a16="http://schemas.microsoft.com/office/drawing/2014/main" val="20009"/>
                    </a:ext>
                  </a:extLst>
                </a:gridCol>
                <a:gridCol w="1038468">
                  <a:extLst>
                    <a:ext uri="{9D8B030D-6E8A-4147-A177-3AD203B41FA5}">
                      <a16:colId xmlns:a16="http://schemas.microsoft.com/office/drawing/2014/main" val="20010"/>
                    </a:ext>
                  </a:extLst>
                </a:gridCol>
              </a:tblGrid>
              <a:tr h="281017">
                <a:tc>
                  <a:txBody>
                    <a:bodyPr/>
                    <a:lstStyle/>
                    <a:p>
                      <a:r>
                        <a:rPr sz="1600" b="1" i="0" dirty="0">
                          <a:solidFill>
                            <a:schemeClr val="tx2"/>
                          </a:solidFill>
                          <a:effectLst/>
                          <a:latin typeface="Karla" charset="0"/>
                          <a:ea typeface="Karla" charset="0"/>
                          <a:cs typeface="Karla" charset="0"/>
                        </a:rPr>
                        <a:t>Income</a:t>
                      </a:r>
                    </a:p>
                  </a:txBody>
                  <a:tcPr anchor="ctr"/>
                </a:tc>
                <a:tc>
                  <a:txBody>
                    <a:bodyPr/>
                    <a:lstStyle/>
                    <a:p>
                      <a:r>
                        <a:rPr sz="1600" b="1" i="0" dirty="0">
                          <a:solidFill>
                            <a:schemeClr val="tx2"/>
                          </a:solidFill>
                          <a:effectLst/>
                          <a:latin typeface="Karla" charset="0"/>
                          <a:ea typeface="Karla" charset="0"/>
                          <a:cs typeface="Karla" charset="0"/>
                        </a:rPr>
                        <a:t>Limit</a:t>
                      </a:r>
                    </a:p>
                  </a:txBody>
                  <a:tcPr anchor="ctr"/>
                </a:tc>
                <a:tc>
                  <a:txBody>
                    <a:bodyPr/>
                    <a:lstStyle/>
                    <a:p>
                      <a:r>
                        <a:rPr sz="1600" b="1" i="0" dirty="0">
                          <a:solidFill>
                            <a:schemeClr val="tx2"/>
                          </a:solidFill>
                          <a:effectLst/>
                          <a:latin typeface="Karla" charset="0"/>
                          <a:ea typeface="Karla" charset="0"/>
                          <a:cs typeface="Karla" charset="0"/>
                        </a:rPr>
                        <a:t>Rating</a:t>
                      </a:r>
                    </a:p>
                  </a:txBody>
                  <a:tcPr anchor="ctr"/>
                </a:tc>
                <a:tc>
                  <a:txBody>
                    <a:bodyPr/>
                    <a:lstStyle/>
                    <a:p>
                      <a:r>
                        <a:rPr sz="1600" b="1" i="0" dirty="0">
                          <a:solidFill>
                            <a:schemeClr val="tx2"/>
                          </a:solidFill>
                          <a:effectLst/>
                          <a:latin typeface="Karla" charset="0"/>
                          <a:ea typeface="Karla" charset="0"/>
                          <a:cs typeface="Karla" charset="0"/>
                        </a:rPr>
                        <a:t>Cards</a:t>
                      </a:r>
                    </a:p>
                  </a:txBody>
                  <a:tcPr anchor="ctr"/>
                </a:tc>
                <a:tc>
                  <a:txBody>
                    <a:bodyPr/>
                    <a:lstStyle/>
                    <a:p>
                      <a:r>
                        <a:rPr sz="1600" b="1" i="0" dirty="0">
                          <a:solidFill>
                            <a:schemeClr val="tx2"/>
                          </a:solidFill>
                          <a:effectLst/>
                          <a:latin typeface="Karla" charset="0"/>
                          <a:ea typeface="Karla" charset="0"/>
                          <a:cs typeface="Karla" charset="0"/>
                        </a:rPr>
                        <a:t>Age</a:t>
                      </a:r>
                    </a:p>
                  </a:txBody>
                  <a:tcPr anchor="ctr"/>
                </a:tc>
                <a:tc>
                  <a:txBody>
                    <a:bodyPr/>
                    <a:lstStyle/>
                    <a:p>
                      <a:r>
                        <a:rPr sz="1600" b="1" i="0" dirty="0">
                          <a:solidFill>
                            <a:schemeClr val="tx2"/>
                          </a:solidFill>
                          <a:effectLst/>
                          <a:latin typeface="Karla" charset="0"/>
                          <a:ea typeface="Karla" charset="0"/>
                          <a:cs typeface="Karla" charset="0"/>
                        </a:rPr>
                        <a:t>Education</a:t>
                      </a:r>
                    </a:p>
                  </a:txBody>
                  <a:tcPr anchor="ctr"/>
                </a:tc>
                <a:tc>
                  <a:txBody>
                    <a:bodyPr/>
                    <a:lstStyle/>
                    <a:p>
                      <a:r>
                        <a:rPr lang="en-US" sz="1600" b="1" i="0" kern="1200" dirty="0">
                          <a:solidFill>
                            <a:schemeClr val="accent2"/>
                          </a:solidFill>
                          <a:effectLst/>
                          <a:latin typeface="Karla" charset="0"/>
                          <a:ea typeface="Karla" charset="0"/>
                          <a:cs typeface="Karla" charset="0"/>
                        </a:rPr>
                        <a:t>Gender</a:t>
                      </a:r>
                      <a:endParaRPr sz="1600" b="1" i="0" kern="1200" dirty="0">
                        <a:solidFill>
                          <a:schemeClr val="accent2"/>
                        </a:solidFill>
                        <a:effectLst/>
                        <a:latin typeface="Karla" charset="0"/>
                        <a:ea typeface="Karla" charset="0"/>
                        <a:cs typeface="Karla" charset="0"/>
                      </a:endParaRPr>
                    </a:p>
                  </a:txBody>
                  <a:tcPr anchor="ctr"/>
                </a:tc>
                <a:tc>
                  <a:txBody>
                    <a:bodyPr/>
                    <a:lstStyle/>
                    <a:p>
                      <a:r>
                        <a:rPr sz="1600" b="1" i="0" dirty="0">
                          <a:solidFill>
                            <a:schemeClr val="accent2"/>
                          </a:solidFill>
                          <a:effectLst/>
                          <a:latin typeface="Karla" charset="0"/>
                          <a:ea typeface="Karla" charset="0"/>
                          <a:cs typeface="Karla" charset="0"/>
                        </a:rPr>
                        <a:t>Student</a:t>
                      </a:r>
                    </a:p>
                  </a:txBody>
                  <a:tcPr anchor="ctr"/>
                </a:tc>
                <a:tc>
                  <a:txBody>
                    <a:bodyPr/>
                    <a:lstStyle/>
                    <a:p>
                      <a:r>
                        <a:rPr sz="1600" b="1" i="0" dirty="0">
                          <a:solidFill>
                            <a:schemeClr val="accent2"/>
                          </a:solidFill>
                          <a:effectLst/>
                          <a:latin typeface="Karla" charset="0"/>
                          <a:ea typeface="Karla" charset="0"/>
                          <a:cs typeface="Karla" charset="0"/>
                        </a:rPr>
                        <a:t>Married</a:t>
                      </a:r>
                    </a:p>
                  </a:txBody>
                  <a:tcPr anchor="ctr"/>
                </a:tc>
                <a:tc>
                  <a:txBody>
                    <a:bodyPr/>
                    <a:lstStyle/>
                    <a:p>
                      <a:r>
                        <a:rPr sz="1600" b="1" i="0" dirty="0">
                          <a:solidFill>
                            <a:schemeClr val="accent2"/>
                          </a:solidFill>
                          <a:effectLst/>
                          <a:latin typeface="Karla" charset="0"/>
                          <a:ea typeface="Karla" charset="0"/>
                          <a:cs typeface="Karla" charset="0"/>
                        </a:rPr>
                        <a:t>Ethnicity</a:t>
                      </a:r>
                    </a:p>
                  </a:txBody>
                  <a:tcPr anchor="ctr"/>
                </a:tc>
                <a:tc>
                  <a:txBody>
                    <a:bodyPr/>
                    <a:lstStyle/>
                    <a:p>
                      <a:r>
                        <a:rPr sz="1600" b="1" i="0" dirty="0">
                          <a:effectLst/>
                          <a:latin typeface="Karla" charset="0"/>
                          <a:ea typeface="Karla" charset="0"/>
                          <a:cs typeface="Karla" charset="0"/>
                        </a:rPr>
                        <a:t>Balance</a:t>
                      </a:r>
                    </a:p>
                  </a:txBody>
                  <a:tcPr anchor="ctr">
                    <a:solidFill>
                      <a:schemeClr val="accent2">
                        <a:lumMod val="40000"/>
                        <a:lumOff val="60000"/>
                      </a:schemeClr>
                    </a:solidFill>
                  </a:tcPr>
                </a:tc>
                <a:extLst>
                  <a:ext uri="{0D108BD9-81ED-4DB2-BD59-A6C34878D82A}">
                    <a16:rowId xmlns:a16="http://schemas.microsoft.com/office/drawing/2014/main" val="10000"/>
                  </a:ext>
                </a:extLst>
              </a:tr>
              <a:tr h="428913">
                <a:tc>
                  <a:txBody>
                    <a:bodyPr/>
                    <a:lstStyle/>
                    <a:p>
                      <a:r>
                        <a:rPr sz="1600" b="0" i="0" dirty="0">
                          <a:effectLst/>
                          <a:latin typeface="Karla" charset="0"/>
                          <a:ea typeface="Karla" charset="0"/>
                          <a:cs typeface="Karla" charset="0"/>
                        </a:rPr>
                        <a:t>14.890</a:t>
                      </a:r>
                    </a:p>
                  </a:txBody>
                  <a:tcPr/>
                </a:tc>
                <a:tc>
                  <a:txBody>
                    <a:bodyPr/>
                    <a:lstStyle/>
                    <a:p>
                      <a:r>
                        <a:rPr sz="1600" b="0" i="0" dirty="0">
                          <a:effectLst/>
                          <a:latin typeface="Karla" charset="0"/>
                          <a:ea typeface="Karla" charset="0"/>
                          <a:cs typeface="Karla" charset="0"/>
                        </a:rPr>
                        <a:t>3606</a:t>
                      </a:r>
                    </a:p>
                  </a:txBody>
                  <a:tcPr/>
                </a:tc>
                <a:tc>
                  <a:txBody>
                    <a:bodyPr/>
                    <a:lstStyle/>
                    <a:p>
                      <a:r>
                        <a:rPr sz="1600" b="0" i="0">
                          <a:effectLst/>
                          <a:latin typeface="Karla" charset="0"/>
                          <a:ea typeface="Karla" charset="0"/>
                          <a:cs typeface="Karla" charset="0"/>
                        </a:rPr>
                        <a:t>283</a:t>
                      </a:r>
                    </a:p>
                  </a:txBody>
                  <a:tcPr/>
                </a:tc>
                <a:tc>
                  <a:txBody>
                    <a:bodyPr/>
                    <a:lstStyle/>
                    <a:p>
                      <a:r>
                        <a:rPr sz="1600" b="0" i="0">
                          <a:effectLst/>
                          <a:latin typeface="Karla" charset="0"/>
                          <a:ea typeface="Karla" charset="0"/>
                          <a:cs typeface="Karla" charset="0"/>
                        </a:rPr>
                        <a:t>2</a:t>
                      </a:r>
                    </a:p>
                  </a:txBody>
                  <a:tcPr/>
                </a:tc>
                <a:tc>
                  <a:txBody>
                    <a:bodyPr/>
                    <a:lstStyle/>
                    <a:p>
                      <a:r>
                        <a:rPr sz="1600" b="0" i="0">
                          <a:effectLst/>
                          <a:latin typeface="Karla" charset="0"/>
                          <a:ea typeface="Karla" charset="0"/>
                          <a:cs typeface="Karla" charset="0"/>
                        </a:rPr>
                        <a:t>34</a:t>
                      </a:r>
                    </a:p>
                  </a:txBody>
                  <a:tcPr/>
                </a:tc>
                <a:tc>
                  <a:txBody>
                    <a:bodyPr/>
                    <a:lstStyle/>
                    <a:p>
                      <a:r>
                        <a:rPr sz="1600" b="0" i="0" dirty="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 Male</a:t>
                      </a:r>
                    </a:p>
                  </a:txBody>
                  <a:tcPr/>
                </a:tc>
                <a:tc>
                  <a:txBody>
                    <a:bodyPr/>
                    <a:lstStyle/>
                    <a:p>
                      <a:r>
                        <a:rPr sz="1600" b="0" i="0" dirty="0">
                          <a:effectLst/>
                          <a:latin typeface="Karla" charset="0"/>
                          <a:ea typeface="Karla" charset="0"/>
                          <a:cs typeface="Karla" charset="0"/>
                        </a:rPr>
                        <a:t>No</a:t>
                      </a:r>
                    </a:p>
                  </a:txBody>
                  <a:tcPr/>
                </a:tc>
                <a:tc>
                  <a:txBody>
                    <a:bodyPr/>
                    <a:lstStyle/>
                    <a:p>
                      <a:r>
                        <a:rPr sz="1600" b="0" i="0" dirty="0">
                          <a:effectLst/>
                          <a:latin typeface="Karla" charset="0"/>
                          <a:ea typeface="Karla" charset="0"/>
                          <a:cs typeface="Karla" charset="0"/>
                        </a:rPr>
                        <a:t>Yes</a:t>
                      </a:r>
                    </a:p>
                  </a:txBody>
                  <a:tcPr/>
                </a:tc>
                <a:tc>
                  <a:txBody>
                    <a:bodyPr/>
                    <a:lstStyle/>
                    <a:p>
                      <a:r>
                        <a:rPr sz="1600" b="0" i="0" dirty="0">
                          <a:effectLst/>
                          <a:latin typeface="Karla" charset="0"/>
                          <a:ea typeface="Karla" charset="0"/>
                          <a:cs typeface="Karla" charset="0"/>
                        </a:rPr>
                        <a:t>Caucasian</a:t>
                      </a:r>
                    </a:p>
                  </a:txBody>
                  <a:tcPr/>
                </a:tc>
                <a:tc>
                  <a:txBody>
                    <a:bodyPr/>
                    <a:lstStyle/>
                    <a:p>
                      <a:r>
                        <a:rPr sz="1600" b="0" i="0">
                          <a:effectLst/>
                          <a:latin typeface="Karla" charset="0"/>
                          <a:ea typeface="Karla" charset="0"/>
                          <a:cs typeface="Karla" charset="0"/>
                        </a:rPr>
                        <a:t>333</a:t>
                      </a:r>
                    </a:p>
                  </a:txBody>
                  <a:tcPr>
                    <a:solidFill>
                      <a:schemeClr val="accent2">
                        <a:lumMod val="40000"/>
                        <a:lumOff val="60000"/>
                      </a:schemeClr>
                    </a:solidFill>
                  </a:tcPr>
                </a:tc>
                <a:extLst>
                  <a:ext uri="{0D108BD9-81ED-4DB2-BD59-A6C34878D82A}">
                    <a16:rowId xmlns:a16="http://schemas.microsoft.com/office/drawing/2014/main" val="10001"/>
                  </a:ext>
                </a:extLst>
              </a:tr>
              <a:tr h="450140">
                <a:tc>
                  <a:txBody>
                    <a:bodyPr/>
                    <a:lstStyle/>
                    <a:p>
                      <a:r>
                        <a:rPr sz="1600" b="0" i="0" dirty="0">
                          <a:effectLst/>
                          <a:latin typeface="Karla" charset="0"/>
                          <a:ea typeface="Karla" charset="0"/>
                          <a:cs typeface="Karla" charset="0"/>
                        </a:rPr>
                        <a:t>106.02</a:t>
                      </a:r>
                    </a:p>
                  </a:txBody>
                  <a:tcPr/>
                </a:tc>
                <a:tc>
                  <a:txBody>
                    <a:bodyPr/>
                    <a:lstStyle/>
                    <a:p>
                      <a:r>
                        <a:rPr sz="1600" b="0" i="0">
                          <a:effectLst/>
                          <a:latin typeface="Karla" charset="0"/>
                          <a:ea typeface="Karla" charset="0"/>
                          <a:cs typeface="Karla" charset="0"/>
                        </a:rPr>
                        <a:t>6645</a:t>
                      </a:r>
                    </a:p>
                  </a:txBody>
                  <a:tcPr/>
                </a:tc>
                <a:tc>
                  <a:txBody>
                    <a:bodyPr/>
                    <a:lstStyle/>
                    <a:p>
                      <a:r>
                        <a:rPr sz="1600" b="0" i="0" dirty="0">
                          <a:effectLst/>
                          <a:latin typeface="Karla" charset="0"/>
                          <a:ea typeface="Karla" charset="0"/>
                          <a:cs typeface="Karla" charset="0"/>
                        </a:rPr>
                        <a:t>483</a:t>
                      </a:r>
                    </a:p>
                  </a:txBody>
                  <a:tcPr/>
                </a:tc>
                <a:tc>
                  <a:txBody>
                    <a:bodyPr/>
                    <a:lstStyle/>
                    <a:p>
                      <a:r>
                        <a:rPr sz="1600" b="0" i="0">
                          <a:effectLst/>
                          <a:latin typeface="Karla" charset="0"/>
                          <a:ea typeface="Karla" charset="0"/>
                          <a:cs typeface="Karla" charset="0"/>
                        </a:rPr>
                        <a:t>3</a:t>
                      </a:r>
                    </a:p>
                  </a:txBody>
                  <a:tcPr/>
                </a:tc>
                <a:tc>
                  <a:txBody>
                    <a:bodyPr/>
                    <a:lstStyle/>
                    <a:p>
                      <a:r>
                        <a:rPr sz="1600" b="0" i="0">
                          <a:effectLst/>
                          <a:latin typeface="Karla" charset="0"/>
                          <a:ea typeface="Karla" charset="0"/>
                          <a:cs typeface="Karla" charset="0"/>
                        </a:rPr>
                        <a:t>82</a:t>
                      </a:r>
                    </a:p>
                  </a:txBody>
                  <a:tcPr/>
                </a:tc>
                <a:tc>
                  <a:txBody>
                    <a:bodyPr/>
                    <a:lstStyle/>
                    <a:p>
                      <a:r>
                        <a:rPr sz="1600" b="0" i="0">
                          <a:effectLst/>
                          <a:latin typeface="Karla" charset="0"/>
                          <a:ea typeface="Karla" charset="0"/>
                          <a:cs typeface="Karla" charset="0"/>
                        </a:rPr>
                        <a:t>15</a:t>
                      </a:r>
                    </a:p>
                  </a:txBody>
                  <a:tcPr/>
                </a:tc>
                <a:tc>
                  <a:txBody>
                    <a:bodyPr/>
                    <a:lstStyle/>
                    <a:p>
                      <a:r>
                        <a:rPr sz="1600" b="0" i="0" dirty="0">
                          <a:effectLst/>
                          <a:latin typeface="Karla" charset="0"/>
                          <a:ea typeface="Karla" charset="0"/>
                          <a:cs typeface="Karla" charset="0"/>
                        </a:rPr>
                        <a:t>Female</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Asian</a:t>
                      </a:r>
                    </a:p>
                  </a:txBody>
                  <a:tcPr/>
                </a:tc>
                <a:tc>
                  <a:txBody>
                    <a:bodyPr/>
                    <a:lstStyle/>
                    <a:p>
                      <a:r>
                        <a:rPr sz="1600" b="0" i="0" dirty="0">
                          <a:effectLst/>
                          <a:latin typeface="Karla" charset="0"/>
                          <a:ea typeface="Karla" charset="0"/>
                          <a:cs typeface="Karla" charset="0"/>
                        </a:rPr>
                        <a:t>903</a:t>
                      </a:r>
                    </a:p>
                  </a:txBody>
                  <a:tcPr>
                    <a:solidFill>
                      <a:schemeClr val="accent2">
                        <a:lumMod val="40000"/>
                        <a:lumOff val="60000"/>
                      </a:schemeClr>
                    </a:solidFill>
                  </a:tcPr>
                </a:tc>
                <a:extLst>
                  <a:ext uri="{0D108BD9-81ED-4DB2-BD59-A6C34878D82A}">
                    <a16:rowId xmlns:a16="http://schemas.microsoft.com/office/drawing/2014/main" val="10002"/>
                  </a:ext>
                </a:extLst>
              </a:tr>
              <a:tr h="441400">
                <a:tc>
                  <a:txBody>
                    <a:bodyPr/>
                    <a:lstStyle/>
                    <a:p>
                      <a:r>
                        <a:rPr sz="1600" b="0" i="0" dirty="0">
                          <a:effectLst/>
                          <a:latin typeface="Karla" charset="0"/>
                          <a:ea typeface="Karla" charset="0"/>
                          <a:cs typeface="Karla" charset="0"/>
                        </a:rPr>
                        <a:t>104.59</a:t>
                      </a:r>
                    </a:p>
                  </a:txBody>
                  <a:tcPr/>
                </a:tc>
                <a:tc>
                  <a:txBody>
                    <a:bodyPr/>
                    <a:lstStyle/>
                    <a:p>
                      <a:r>
                        <a:rPr sz="1600" b="0" i="0">
                          <a:effectLst/>
                          <a:latin typeface="Karla" charset="0"/>
                          <a:ea typeface="Karla" charset="0"/>
                          <a:cs typeface="Karla" charset="0"/>
                        </a:rPr>
                        <a:t>7075</a:t>
                      </a:r>
                    </a:p>
                  </a:txBody>
                  <a:tcPr/>
                </a:tc>
                <a:tc>
                  <a:txBody>
                    <a:bodyPr/>
                    <a:lstStyle/>
                    <a:p>
                      <a:r>
                        <a:rPr sz="1600" b="0" i="0">
                          <a:effectLst/>
                          <a:latin typeface="Karla" charset="0"/>
                          <a:ea typeface="Karla" charset="0"/>
                          <a:cs typeface="Karla" charset="0"/>
                        </a:rPr>
                        <a:t>514</a:t>
                      </a:r>
                    </a:p>
                  </a:txBody>
                  <a:tcPr/>
                </a:tc>
                <a:tc>
                  <a:txBody>
                    <a:bodyPr/>
                    <a:lstStyle/>
                    <a:p>
                      <a:r>
                        <a:rPr sz="1600" b="0" i="0">
                          <a:effectLst/>
                          <a:latin typeface="Karla" charset="0"/>
                          <a:ea typeface="Karla" charset="0"/>
                          <a:cs typeface="Karla" charset="0"/>
                        </a:rPr>
                        <a:t>4</a:t>
                      </a:r>
                    </a:p>
                  </a:txBody>
                  <a:tcPr/>
                </a:tc>
                <a:tc>
                  <a:txBody>
                    <a:bodyPr/>
                    <a:lstStyle/>
                    <a:p>
                      <a:r>
                        <a:rPr sz="1600" b="0" i="0">
                          <a:effectLst/>
                          <a:latin typeface="Karla" charset="0"/>
                          <a:ea typeface="Karla" charset="0"/>
                          <a:cs typeface="Karla" charset="0"/>
                        </a:rPr>
                        <a:t>71</a:t>
                      </a:r>
                    </a:p>
                  </a:txBody>
                  <a:tcPr/>
                </a:tc>
                <a:tc>
                  <a:txBody>
                    <a:bodyPr/>
                    <a:lstStyle/>
                    <a:p>
                      <a:r>
                        <a:rPr sz="1600" b="0" i="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 Male</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Asian</a:t>
                      </a:r>
                    </a:p>
                  </a:txBody>
                  <a:tcPr/>
                </a:tc>
                <a:tc>
                  <a:txBody>
                    <a:bodyPr/>
                    <a:lstStyle/>
                    <a:p>
                      <a:r>
                        <a:rPr sz="1600" b="0" i="0">
                          <a:effectLst/>
                          <a:latin typeface="Karla" charset="0"/>
                          <a:ea typeface="Karla" charset="0"/>
                          <a:cs typeface="Karla" charset="0"/>
                        </a:rPr>
                        <a:t>580</a:t>
                      </a:r>
                    </a:p>
                  </a:txBody>
                  <a:tcPr>
                    <a:solidFill>
                      <a:schemeClr val="accent2">
                        <a:lumMod val="40000"/>
                        <a:lumOff val="60000"/>
                      </a:schemeClr>
                    </a:solidFill>
                  </a:tcPr>
                </a:tc>
                <a:extLst>
                  <a:ext uri="{0D108BD9-81ED-4DB2-BD59-A6C34878D82A}">
                    <a16:rowId xmlns:a16="http://schemas.microsoft.com/office/drawing/2014/main" val="10003"/>
                  </a:ext>
                </a:extLst>
              </a:tr>
              <a:tr h="366196">
                <a:tc>
                  <a:txBody>
                    <a:bodyPr/>
                    <a:lstStyle/>
                    <a:p>
                      <a:r>
                        <a:rPr sz="1600" b="0" i="0" dirty="0">
                          <a:effectLst/>
                          <a:latin typeface="Karla" charset="0"/>
                          <a:ea typeface="Karla" charset="0"/>
                          <a:cs typeface="Karla" charset="0"/>
                        </a:rPr>
                        <a:t>148.92</a:t>
                      </a:r>
                    </a:p>
                  </a:txBody>
                  <a:tcPr/>
                </a:tc>
                <a:tc>
                  <a:txBody>
                    <a:bodyPr/>
                    <a:lstStyle/>
                    <a:p>
                      <a:r>
                        <a:rPr sz="1600" b="0" i="0">
                          <a:effectLst/>
                          <a:latin typeface="Karla" charset="0"/>
                          <a:ea typeface="Karla" charset="0"/>
                          <a:cs typeface="Karla" charset="0"/>
                        </a:rPr>
                        <a:t>9504</a:t>
                      </a:r>
                    </a:p>
                  </a:txBody>
                  <a:tcPr/>
                </a:tc>
                <a:tc>
                  <a:txBody>
                    <a:bodyPr/>
                    <a:lstStyle/>
                    <a:p>
                      <a:r>
                        <a:rPr sz="1600" b="0" i="0">
                          <a:effectLst/>
                          <a:latin typeface="Karla" charset="0"/>
                          <a:ea typeface="Karla" charset="0"/>
                          <a:cs typeface="Karla" charset="0"/>
                        </a:rPr>
                        <a:t>681</a:t>
                      </a:r>
                    </a:p>
                  </a:txBody>
                  <a:tcPr/>
                </a:tc>
                <a:tc>
                  <a:txBody>
                    <a:bodyPr/>
                    <a:lstStyle/>
                    <a:p>
                      <a:r>
                        <a:rPr sz="1600" b="0" i="0">
                          <a:effectLst/>
                          <a:latin typeface="Karla" charset="0"/>
                          <a:ea typeface="Karla" charset="0"/>
                          <a:cs typeface="Karla" charset="0"/>
                        </a:rPr>
                        <a:t>3</a:t>
                      </a:r>
                    </a:p>
                  </a:txBody>
                  <a:tcPr/>
                </a:tc>
                <a:tc>
                  <a:txBody>
                    <a:bodyPr/>
                    <a:lstStyle/>
                    <a:p>
                      <a:r>
                        <a:rPr sz="1600" b="0" i="0">
                          <a:effectLst/>
                          <a:latin typeface="Karla" charset="0"/>
                          <a:ea typeface="Karla" charset="0"/>
                          <a:cs typeface="Karla" charset="0"/>
                        </a:rPr>
                        <a:t>36</a:t>
                      </a:r>
                    </a:p>
                  </a:txBody>
                  <a:tcPr/>
                </a:tc>
                <a:tc>
                  <a:txBody>
                    <a:bodyPr/>
                    <a:lstStyle/>
                    <a:p>
                      <a:r>
                        <a:rPr sz="1600" b="0" i="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Female</a:t>
                      </a:r>
                    </a:p>
                  </a:txBody>
                  <a:tcPr/>
                </a:tc>
                <a:tc>
                  <a:txBody>
                    <a:bodyPr/>
                    <a:lstStyle/>
                    <a:p>
                      <a:r>
                        <a:rPr sz="1600" b="0" i="0" dirty="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Asian</a:t>
                      </a:r>
                    </a:p>
                  </a:txBody>
                  <a:tcPr/>
                </a:tc>
                <a:tc>
                  <a:txBody>
                    <a:bodyPr/>
                    <a:lstStyle/>
                    <a:p>
                      <a:r>
                        <a:rPr sz="1600" b="0" i="0">
                          <a:effectLst/>
                          <a:latin typeface="Karla" charset="0"/>
                          <a:ea typeface="Karla" charset="0"/>
                          <a:cs typeface="Karla" charset="0"/>
                        </a:rPr>
                        <a:t>964</a:t>
                      </a:r>
                    </a:p>
                  </a:txBody>
                  <a:tcPr>
                    <a:solidFill>
                      <a:schemeClr val="accent2">
                        <a:lumMod val="40000"/>
                        <a:lumOff val="60000"/>
                      </a:schemeClr>
                    </a:solidFill>
                  </a:tcPr>
                </a:tc>
                <a:extLst>
                  <a:ext uri="{0D108BD9-81ED-4DB2-BD59-A6C34878D82A}">
                    <a16:rowId xmlns:a16="http://schemas.microsoft.com/office/drawing/2014/main" val="10004"/>
                  </a:ext>
                </a:extLst>
              </a:tr>
              <a:tr h="384686">
                <a:tc>
                  <a:txBody>
                    <a:bodyPr/>
                    <a:lstStyle/>
                    <a:p>
                      <a:r>
                        <a:rPr sz="1600" b="0" i="0" dirty="0">
                          <a:effectLst/>
                          <a:latin typeface="Karla" charset="0"/>
                          <a:ea typeface="Karla" charset="0"/>
                          <a:cs typeface="Karla" charset="0"/>
                        </a:rPr>
                        <a:t>55.882</a:t>
                      </a:r>
                    </a:p>
                  </a:txBody>
                  <a:tcPr/>
                </a:tc>
                <a:tc>
                  <a:txBody>
                    <a:bodyPr/>
                    <a:lstStyle/>
                    <a:p>
                      <a:r>
                        <a:rPr sz="1600" b="0" i="0">
                          <a:effectLst/>
                          <a:latin typeface="Karla" charset="0"/>
                          <a:ea typeface="Karla" charset="0"/>
                          <a:cs typeface="Karla" charset="0"/>
                        </a:rPr>
                        <a:t>4897</a:t>
                      </a:r>
                    </a:p>
                  </a:txBody>
                  <a:tcPr/>
                </a:tc>
                <a:tc>
                  <a:txBody>
                    <a:bodyPr/>
                    <a:lstStyle/>
                    <a:p>
                      <a:r>
                        <a:rPr sz="1600" b="0" i="0">
                          <a:effectLst/>
                          <a:latin typeface="Karla" charset="0"/>
                          <a:ea typeface="Karla" charset="0"/>
                          <a:cs typeface="Karla" charset="0"/>
                        </a:rPr>
                        <a:t>357</a:t>
                      </a:r>
                    </a:p>
                  </a:txBody>
                  <a:tcPr/>
                </a:tc>
                <a:tc>
                  <a:txBody>
                    <a:bodyPr/>
                    <a:lstStyle/>
                    <a:p>
                      <a:r>
                        <a:rPr sz="1600" b="0" i="0">
                          <a:effectLst/>
                          <a:latin typeface="Karla" charset="0"/>
                          <a:ea typeface="Karla" charset="0"/>
                          <a:cs typeface="Karla" charset="0"/>
                        </a:rPr>
                        <a:t>2</a:t>
                      </a:r>
                    </a:p>
                  </a:txBody>
                  <a:tcPr/>
                </a:tc>
                <a:tc>
                  <a:txBody>
                    <a:bodyPr/>
                    <a:lstStyle/>
                    <a:p>
                      <a:r>
                        <a:rPr sz="1600" b="0" i="0">
                          <a:effectLst/>
                          <a:latin typeface="Karla" charset="0"/>
                          <a:ea typeface="Karla" charset="0"/>
                          <a:cs typeface="Karla" charset="0"/>
                        </a:rPr>
                        <a:t>68</a:t>
                      </a:r>
                    </a:p>
                  </a:txBody>
                  <a:tcPr/>
                </a:tc>
                <a:tc>
                  <a:txBody>
                    <a:bodyPr/>
                    <a:lstStyle/>
                    <a:p>
                      <a:r>
                        <a:rPr sz="1600" b="0" i="0">
                          <a:effectLst/>
                          <a:latin typeface="Karla" charset="0"/>
                          <a:ea typeface="Karla" charset="0"/>
                          <a:cs typeface="Karla" charset="0"/>
                        </a:rPr>
                        <a:t>16</a:t>
                      </a:r>
                    </a:p>
                  </a:txBody>
                  <a:tcPr/>
                </a:tc>
                <a:tc>
                  <a:txBody>
                    <a:bodyPr/>
                    <a:lstStyle/>
                    <a:p>
                      <a:r>
                        <a:rPr sz="1600" b="0" i="0">
                          <a:effectLst/>
                          <a:latin typeface="Karla" charset="0"/>
                          <a:ea typeface="Karla" charset="0"/>
                          <a:cs typeface="Karla" charset="0"/>
                        </a:rPr>
                        <a:t> Male</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Caucasian</a:t>
                      </a:r>
                    </a:p>
                  </a:txBody>
                  <a:tcPr/>
                </a:tc>
                <a:tc>
                  <a:txBody>
                    <a:bodyPr/>
                    <a:lstStyle/>
                    <a:p>
                      <a:r>
                        <a:rPr sz="1600" b="0" i="0" dirty="0">
                          <a:effectLst/>
                          <a:latin typeface="Karla" charset="0"/>
                          <a:ea typeface="Karla" charset="0"/>
                          <a:cs typeface="Karla" charset="0"/>
                        </a:rPr>
                        <a:t>331</a:t>
                      </a:r>
                    </a:p>
                  </a:txBody>
                  <a:tcPr>
                    <a:solidFill>
                      <a:schemeClr val="accent2">
                        <a:lumMod val="40000"/>
                        <a:lumOff val="6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8620444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p:sp>
        <p:nvSpPr>
          <p:cNvPr id="3" name="Content Placeholder 2"/>
          <p:cNvSpPr>
            <a:spLocks noGrp="1"/>
          </p:cNvSpPr>
          <p:nvPr>
            <p:ph idx="1"/>
          </p:nvPr>
        </p:nvSpPr>
        <p:spPr>
          <a:xfrm>
            <a:off x="833415" y="1154898"/>
            <a:ext cx="10327008" cy="2111143"/>
          </a:xfrm>
        </p:spPr>
        <p:txBody>
          <a:bodyPr/>
          <a:lstStyle/>
          <a:p>
            <a:r>
              <a:rPr lang="en-US" sz="2400" dirty="0">
                <a:latin typeface="Karla" charset="0"/>
                <a:ea typeface="Karla" charset="0"/>
                <a:cs typeface="Karla" charset="0"/>
              </a:rPr>
              <a:t>If the predictor takes only two values, then we create an </a:t>
            </a:r>
            <a:r>
              <a:rPr lang="en-US" sz="2400" b="1" dirty="0">
                <a:latin typeface="Karla" charset="0"/>
                <a:ea typeface="Karla" charset="0"/>
                <a:cs typeface="Karla" charset="0"/>
              </a:rPr>
              <a:t>indicator</a:t>
            </a:r>
            <a:r>
              <a:rPr lang="en-US" sz="2400" dirty="0">
                <a:latin typeface="Karla" charset="0"/>
                <a:ea typeface="Karla" charset="0"/>
                <a:cs typeface="Karla" charset="0"/>
              </a:rPr>
              <a:t> or </a:t>
            </a:r>
            <a:r>
              <a:rPr lang="en-US" sz="2400" b="1" dirty="0">
                <a:latin typeface="Karla" charset="0"/>
                <a:ea typeface="Karla" charset="0"/>
                <a:cs typeface="Karla" charset="0"/>
              </a:rPr>
              <a:t>dummy variable </a:t>
            </a:r>
            <a:r>
              <a:rPr lang="en-US" sz="2400" dirty="0">
                <a:latin typeface="Karla" charset="0"/>
                <a:ea typeface="Karla" charset="0"/>
                <a:cs typeface="Karla" charset="0"/>
              </a:rPr>
              <a:t>that takes on two possible numerical values.</a:t>
            </a:r>
          </a:p>
          <a:p>
            <a:r>
              <a:rPr lang="en-US" sz="2400" dirty="0">
                <a:latin typeface="Karla" charset="0"/>
                <a:ea typeface="Karla" charset="0"/>
                <a:cs typeface="Karla" charset="0"/>
              </a:rPr>
              <a:t>For example for the gender, we create a new variable:</a:t>
            </a:r>
          </a:p>
          <a:p>
            <a:endParaRPr lang="en-US" sz="2400" dirty="0">
              <a:latin typeface="Karla" charset="0"/>
              <a:ea typeface="Karla" charset="0"/>
              <a:cs typeface="Karla" charset="0"/>
            </a:endParaRPr>
          </a:p>
          <a:p>
            <a:endParaRPr lang="en-US" sz="2400" dirty="0">
              <a:latin typeface="Karla" charset="0"/>
              <a:ea typeface="Karla" charset="0"/>
              <a:cs typeface="Karla" charset="0"/>
            </a:endParaRPr>
          </a:p>
          <a:p>
            <a:endParaRPr lang="en-US" sz="2400" dirty="0">
              <a:latin typeface="Karla" charset="0"/>
              <a:ea typeface="Karla" charset="0"/>
              <a:cs typeface="Karla" charset="0"/>
            </a:endParaRPr>
          </a:p>
          <a:p>
            <a:r>
              <a:rPr lang="en-US" sz="2400" dirty="0">
                <a:latin typeface="Karla" charset="0"/>
                <a:ea typeface="Karla" charset="0"/>
                <a:cs typeface="Karla" charset="0"/>
              </a:rPr>
              <a:t>We then use this variable as a predictor in the regression equation. </a:t>
            </a:r>
          </a:p>
          <a:p>
            <a:endParaRPr lang="en-US" sz="2400"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53</a:t>
            </a:fld>
            <a:endParaRPr lang="en-US"/>
          </a:p>
        </p:txBody>
      </p:sp>
      <p:pic>
        <p:nvPicPr>
          <p:cNvPr id="5" name="Picture 4"/>
          <p:cNvPicPr>
            <a:picLocks noChangeAspect="1"/>
          </p:cNvPicPr>
          <p:nvPr/>
        </p:nvPicPr>
        <p:blipFill>
          <a:blip r:embed="rId2"/>
          <a:stretch>
            <a:fillRect/>
          </a:stretch>
        </p:blipFill>
        <p:spPr>
          <a:xfrm>
            <a:off x="2851150" y="2739825"/>
            <a:ext cx="5283200" cy="883920"/>
          </a:xfrm>
          <a:prstGeom prst="rect">
            <a:avLst/>
          </a:prstGeom>
        </p:spPr>
      </p:pic>
      <p:pic>
        <p:nvPicPr>
          <p:cNvPr id="6" name="Picture 5"/>
          <p:cNvPicPr>
            <a:picLocks noChangeAspect="1"/>
          </p:cNvPicPr>
          <p:nvPr/>
        </p:nvPicPr>
        <p:blipFill>
          <a:blip r:embed="rId3"/>
          <a:stretch>
            <a:fillRect/>
          </a:stretch>
        </p:blipFill>
        <p:spPr>
          <a:xfrm>
            <a:off x="1259840" y="4409008"/>
            <a:ext cx="9672320" cy="883920"/>
          </a:xfrm>
          <a:prstGeom prst="rect">
            <a:avLst/>
          </a:prstGeom>
        </p:spPr>
      </p:pic>
    </p:spTree>
    <p:extLst>
      <p:ext uri="{BB962C8B-B14F-4D97-AF65-F5344CB8AC3E}">
        <p14:creationId xmlns:p14="http://schemas.microsoft.com/office/powerpoint/2010/main" val="4213576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54898"/>
                <a:ext cx="10327008" cy="2111143"/>
              </a:xfrm>
            </p:spPr>
            <p:txBody>
              <a:bodyPr/>
              <a:lstStyle/>
              <a:p>
                <a:r>
                  <a:rPr lang="en-US" sz="2400" b="1" dirty="0">
                    <a:latin typeface="Karla" charset="0"/>
                    <a:ea typeface="Karla" charset="0"/>
                    <a:cs typeface="Karla" charset="0"/>
                  </a:rPr>
                  <a:t>Question: </a:t>
                </a:r>
                <a:r>
                  <a:rPr lang="en-US" sz="2400" dirty="0">
                    <a:latin typeface="Karla" charset="0"/>
                    <a:ea typeface="Karla" charset="0"/>
                    <a:cs typeface="Karla" charset="0"/>
                  </a:rPr>
                  <a:t>What is interpretation of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oMath>
                </a14:m>
                <a:r>
                  <a:rPr lang="en-US" sz="2400" dirty="0">
                    <a:latin typeface="Karla" charset="0"/>
                    <a:ea typeface="Karla" charset="0"/>
                    <a:cs typeface="Karla" charset="0"/>
                  </a:rPr>
                  <a:t>? </a:t>
                </a:r>
              </a:p>
              <a:p>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54898"/>
                <a:ext cx="10327008" cy="2111143"/>
              </a:xfrm>
              <a:blipFill rotWithShape="0">
                <a:blip r:embed="rId2"/>
                <a:stretch>
                  <a:fillRect l="-945" t="-230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54</a:t>
            </a:fld>
            <a:endParaRPr lang="en-US"/>
          </a:p>
        </p:txBody>
      </p:sp>
    </p:spTree>
    <p:extLst>
      <p:ext uri="{BB962C8B-B14F-4D97-AF65-F5344CB8AC3E}">
        <p14:creationId xmlns:p14="http://schemas.microsoft.com/office/powerpoint/2010/main" val="12420441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54898"/>
                <a:ext cx="10327008" cy="2111143"/>
              </a:xfrm>
            </p:spPr>
            <p:txBody>
              <a:bodyPr/>
              <a:lstStyle/>
              <a:p>
                <a:r>
                  <a:rPr lang="en-US" sz="2400" b="1" dirty="0">
                    <a:latin typeface="Karla" charset="0"/>
                    <a:ea typeface="Karla" charset="0"/>
                    <a:cs typeface="Karla" charset="0"/>
                  </a:rPr>
                  <a:t>Question: </a:t>
                </a:r>
                <a:r>
                  <a:rPr lang="en-US" sz="2400" dirty="0">
                    <a:latin typeface="Karla" charset="0"/>
                    <a:ea typeface="Karla" charset="0"/>
                    <a:cs typeface="Karla" charset="0"/>
                  </a:rPr>
                  <a:t>What is interpretation of </a:t>
                </a:r>
                <a14:m>
                  <m:oMath xmlns:m="http://schemas.openxmlformats.org/officeDocument/2006/math">
                    <m:sSub>
                      <m:sSubPr>
                        <m:ctrlPr>
                          <a:rPr lang="en-US" sz="2400" i="1" smtClean="0">
                            <a:latin typeface="Cambria Math" panose="02040503050406030204" pitchFamily="18" charset="0"/>
                            <a:ea typeface="Karla" charset="0"/>
                            <a:cs typeface="Karla" charset="0"/>
                          </a:rPr>
                        </m:ctrlPr>
                      </m:sSubPr>
                      <m:e>
                        <m:r>
                          <a:rPr lang="en-US" sz="2400" i="1" smtClean="0">
                            <a:latin typeface="Cambria Math" charset="0"/>
                            <a:ea typeface="Cambria Math" charset="0"/>
                            <a:cs typeface="Cambria Math" charset="0"/>
                          </a:rPr>
                          <m:t>𝛽</m:t>
                        </m:r>
                      </m:e>
                      <m:sub>
                        <m:r>
                          <a:rPr lang="en-US" sz="2400" b="0" i="1" smtClean="0">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oMath>
                </a14:m>
                <a:r>
                  <a:rPr lang="en-US" sz="2400" dirty="0">
                    <a:latin typeface="Karla" charset="0"/>
                    <a:ea typeface="Karla" charset="0"/>
                    <a:cs typeface="Karla" charset="0"/>
                  </a:rPr>
                  <a:t>? </a:t>
                </a:r>
              </a:p>
              <a:p>
                <a:endParaRPr lang="en-US" sz="2400" dirty="0">
                  <a:latin typeface="Karla" charset="0"/>
                  <a:ea typeface="Karla" charset="0"/>
                  <a:cs typeface="Karla" charset="0"/>
                </a:endParaRPr>
              </a:p>
              <a:p>
                <a:pPr marL="342900" indent="-342900">
                  <a:buFont typeface="Arial" charset="0"/>
                  <a:buChar char="•"/>
                </a:pP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is the average credit card balance among males,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r>
                      <a:rPr lang="en-US" sz="2400" b="0" i="0" smtClean="0">
                        <a:latin typeface="Cambria Math" charset="0"/>
                        <a:ea typeface="Karla" charset="0"/>
                        <a:cs typeface="Karla" charset="0"/>
                      </a:rPr>
                      <m:t>+</m:t>
                    </m:r>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b="0" i="1" smtClean="0">
                        <a:latin typeface="Cambria Math" charset="0"/>
                        <a:ea typeface="Karla" charset="0"/>
                        <a:cs typeface="Karla" charset="0"/>
                      </a:rPr>
                      <m:t> </m:t>
                    </m:r>
                  </m:oMath>
                </a14:m>
                <a:r>
                  <a:rPr lang="en-US" sz="2400" dirty="0">
                    <a:latin typeface="Karla" charset="0"/>
                    <a:ea typeface="Karla" charset="0"/>
                    <a:cs typeface="Karla" charset="0"/>
                  </a:rPr>
                  <a:t> is the average credit card balance among females,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r>
                  <a:rPr lang="en-US" sz="2400" dirty="0">
                    <a:ea typeface="Karla" charset="0"/>
                    <a:cs typeface="Karla" charset="0"/>
                  </a:rPr>
                  <a:t>and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oMath>
                </a14:m>
                <a:r>
                  <a:rPr lang="en-US" sz="2400" dirty="0">
                    <a:latin typeface="Karla" charset="0"/>
                    <a:ea typeface="Karla" charset="0"/>
                    <a:cs typeface="Karla" charset="0"/>
                  </a:rPr>
                  <a:t> the average difference in credit card balance between females and males.</a:t>
                </a:r>
              </a:p>
              <a:p>
                <a:pPr marL="342900" indent="-342900">
                  <a:buFont typeface="Arial" charset="0"/>
                  <a:buChar char="•"/>
                </a:pPr>
                <a:endParaRPr lang="en-US" sz="2400" dirty="0">
                  <a:latin typeface="Karla" charset="0"/>
                  <a:ea typeface="Karla" charset="0"/>
                  <a:cs typeface="Karla" charset="0"/>
                </a:endParaRPr>
              </a:p>
              <a:p>
                <a:r>
                  <a:rPr lang="en-US" sz="2400" b="1" dirty="0">
                    <a:solidFill>
                      <a:schemeClr val="accent2"/>
                    </a:solidFill>
                    <a:latin typeface="Karla" charset="0"/>
                    <a:ea typeface="Karla" charset="0"/>
                    <a:cs typeface="Karla" charset="0"/>
                  </a:rPr>
                  <a:t>Example: </a:t>
                </a:r>
                <a:r>
                  <a:rPr lang="en-US" sz="2400" dirty="0">
                    <a:solidFill>
                      <a:schemeClr val="tx1">
                        <a:lumMod val="75000"/>
                        <a:lumOff val="25000"/>
                      </a:schemeClr>
                    </a:solidFill>
                    <a:latin typeface="Karla" charset="0"/>
                    <a:ea typeface="Karla" charset="0"/>
                    <a:cs typeface="Karla" charset="0"/>
                  </a:rPr>
                  <a:t>Calculate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oMath>
                </a14:m>
                <a:r>
                  <a:rPr lang="en-US" sz="2400" b="1" dirty="0">
                    <a:solidFill>
                      <a:schemeClr val="accent2"/>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for the Credit data. </a:t>
                </a:r>
              </a:p>
              <a:p>
                <a:r>
                  <a:rPr lang="en-US" sz="2400" dirty="0">
                    <a:solidFill>
                      <a:schemeClr val="tx1">
                        <a:lumMod val="75000"/>
                        <a:lumOff val="25000"/>
                      </a:schemeClr>
                    </a:solidFill>
                    <a:latin typeface="Karla" charset="0"/>
                    <a:ea typeface="Karla" charset="0"/>
                    <a:cs typeface="Karla" charset="0"/>
                  </a:rPr>
                  <a:t>			You should find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r>
                      <a:rPr lang="en-US" sz="240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$509,</m:t>
                    </m:r>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$19</m:t>
                    </m:r>
                  </m:oMath>
                </a14:m>
                <a:endParaRPr lang="en-US" sz="2400" b="1" dirty="0">
                  <a:solidFill>
                    <a:schemeClr val="accent2"/>
                  </a:solidFill>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54898"/>
                <a:ext cx="10327008" cy="2111143"/>
              </a:xfrm>
              <a:blipFill rotWithShape="0">
                <a:blip r:embed="rId2"/>
                <a:stretch>
                  <a:fillRect l="-945" t="-2305" r="-59" b="-13227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55</a:t>
            </a:fld>
            <a:endParaRPr lang="en-US"/>
          </a:p>
        </p:txBody>
      </p:sp>
    </p:spTree>
    <p:extLst>
      <p:ext uri="{BB962C8B-B14F-4D97-AF65-F5344CB8AC3E}">
        <p14:creationId xmlns:p14="http://schemas.microsoft.com/office/powerpoint/2010/main" val="17668747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More than two levels: One hot encoding</a:t>
            </a:r>
          </a:p>
        </p:txBody>
      </p:sp>
      <p:sp>
        <p:nvSpPr>
          <p:cNvPr id="3" name="Content Placeholder 2"/>
          <p:cNvSpPr>
            <a:spLocks noGrp="1"/>
          </p:cNvSpPr>
          <p:nvPr>
            <p:ph idx="1"/>
          </p:nvPr>
        </p:nvSpPr>
        <p:spPr>
          <a:xfrm>
            <a:off x="833414" y="1154898"/>
            <a:ext cx="10653735" cy="2111143"/>
          </a:xfrm>
        </p:spPr>
        <p:txBody>
          <a:bodyPr/>
          <a:lstStyle/>
          <a:p>
            <a:pPr>
              <a:spcAft>
                <a:spcPts val="1800"/>
              </a:spcAft>
            </a:pPr>
            <a:r>
              <a:rPr lang="en-US" sz="2400" dirty="0">
                <a:solidFill>
                  <a:schemeClr val="tx1">
                    <a:lumMod val="75000"/>
                    <a:lumOff val="25000"/>
                  </a:schemeClr>
                </a:solidFill>
                <a:latin typeface="Karla" charset="0"/>
                <a:ea typeface="Karla" charset="0"/>
                <a:cs typeface="Karla" charset="0"/>
              </a:rPr>
              <a:t>Often, the qualitative predictor takes more than two values (e.g. ethnicity in the credit data). </a:t>
            </a:r>
          </a:p>
          <a:p>
            <a:pPr>
              <a:spcAft>
                <a:spcPts val="1800"/>
              </a:spcAft>
            </a:pPr>
            <a:r>
              <a:rPr lang="en-US" sz="2400" dirty="0">
                <a:solidFill>
                  <a:schemeClr val="tx1">
                    <a:lumMod val="75000"/>
                    <a:lumOff val="25000"/>
                  </a:schemeClr>
                </a:solidFill>
                <a:latin typeface="Karla" charset="0"/>
                <a:ea typeface="Karla" charset="0"/>
                <a:cs typeface="Karla" charset="0"/>
              </a:rPr>
              <a:t>In this situation, a single dummy variable cannot represent all possible values. </a:t>
            </a:r>
          </a:p>
          <a:p>
            <a:pPr>
              <a:spcAft>
                <a:spcPts val="1800"/>
              </a:spcAft>
            </a:pPr>
            <a:r>
              <a:rPr lang="en-US" sz="2400" dirty="0">
                <a:solidFill>
                  <a:schemeClr val="tx1">
                    <a:lumMod val="75000"/>
                    <a:lumOff val="25000"/>
                  </a:schemeClr>
                </a:solidFill>
                <a:latin typeface="Karla" charset="0"/>
                <a:ea typeface="Karla" charset="0"/>
                <a:cs typeface="Karla" charset="0"/>
              </a:rPr>
              <a:t>We create additional dummy variable as:  </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56</a:t>
            </a:fld>
            <a:endParaRPr lang="en-US"/>
          </a:p>
        </p:txBody>
      </p:sp>
      <p:pic>
        <p:nvPicPr>
          <p:cNvPr id="6" name="Picture 5"/>
          <p:cNvPicPr>
            <a:picLocks noChangeAspect="1"/>
          </p:cNvPicPr>
          <p:nvPr/>
        </p:nvPicPr>
        <p:blipFill>
          <a:blip r:embed="rId2"/>
          <a:stretch>
            <a:fillRect/>
          </a:stretch>
        </p:blipFill>
        <p:spPr>
          <a:xfrm>
            <a:off x="2225040" y="5162550"/>
            <a:ext cx="6705600" cy="883920"/>
          </a:xfrm>
          <a:prstGeom prst="rect">
            <a:avLst/>
          </a:prstGeom>
        </p:spPr>
      </p:pic>
      <p:pic>
        <p:nvPicPr>
          <p:cNvPr id="7" name="Picture 6"/>
          <p:cNvPicPr>
            <a:picLocks noChangeAspect="1"/>
          </p:cNvPicPr>
          <p:nvPr/>
        </p:nvPicPr>
        <p:blipFill>
          <a:blip r:embed="rId3"/>
          <a:stretch>
            <a:fillRect/>
          </a:stretch>
        </p:blipFill>
        <p:spPr>
          <a:xfrm>
            <a:off x="2225040" y="3898065"/>
            <a:ext cx="5974080" cy="883920"/>
          </a:xfrm>
          <a:prstGeom prst="rect">
            <a:avLst/>
          </a:prstGeom>
        </p:spPr>
      </p:pic>
    </p:spTree>
    <p:extLst>
      <p:ext uri="{BB962C8B-B14F-4D97-AF65-F5344CB8AC3E}">
        <p14:creationId xmlns:p14="http://schemas.microsoft.com/office/powerpoint/2010/main" val="4272893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More than two levels: One </a:t>
            </a:r>
            <a:r>
              <a:rPr lang="en-US"/>
              <a:t>hot encoding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54898"/>
                <a:ext cx="10327008" cy="2111143"/>
              </a:xfrm>
            </p:spPr>
            <p:txBody>
              <a:bodyPr/>
              <a:lstStyle/>
              <a:p>
                <a:r>
                  <a:rPr lang="en-US" dirty="0">
                    <a:latin typeface="Karla" charset="0"/>
                    <a:ea typeface="Karla" charset="0"/>
                    <a:cs typeface="Karla" charset="0"/>
                  </a:rPr>
                  <a:t>We then use these variables as predictors, the regression equation becomes:</a:t>
                </a:r>
              </a:p>
              <a:p>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a:p>
                <a:r>
                  <a:rPr lang="en-US" b="1" dirty="0">
                    <a:latin typeface="Karla" charset="0"/>
                    <a:ea typeface="Karla" charset="0"/>
                    <a:cs typeface="Karla" charset="0"/>
                  </a:rPr>
                  <a:t>Question</a:t>
                </a:r>
                <a:r>
                  <a:rPr lang="en-US" dirty="0">
                    <a:latin typeface="Karla" charset="0"/>
                    <a:ea typeface="Karla" charset="0"/>
                    <a:cs typeface="Karla" charset="0"/>
                  </a:rPr>
                  <a:t>: What is the interpretation of </a:t>
                </a:r>
                <a14:m>
                  <m:oMath xmlns:m="http://schemas.openxmlformats.org/officeDocument/2006/math">
                    <m:sSub>
                      <m:sSubPr>
                        <m:ctrlPr>
                          <a:rPr lang="en-US" i="1">
                            <a:latin typeface="Cambria Math" panose="02040503050406030204" pitchFamily="18" charset="0"/>
                            <a:ea typeface="Karla" charset="0"/>
                            <a:cs typeface="Karla" charset="0"/>
                          </a:rPr>
                        </m:ctrlPr>
                      </m:sSubPr>
                      <m:e>
                        <m:r>
                          <a:rPr lang="en-US" i="1">
                            <a:latin typeface="Cambria Math" charset="0"/>
                            <a:ea typeface="Cambria Math" charset="0"/>
                            <a:cs typeface="Cambria Math" charset="0"/>
                          </a:rPr>
                          <m:t>𝛽</m:t>
                        </m:r>
                      </m:e>
                      <m:sub>
                        <m:r>
                          <a:rPr lang="en-US" i="1">
                            <a:latin typeface="Cambria Math" charset="0"/>
                            <a:ea typeface="Karla" charset="0"/>
                            <a:cs typeface="Karla" charset="0"/>
                          </a:rPr>
                          <m:t>0</m:t>
                        </m:r>
                      </m:sub>
                    </m:sSub>
                  </m:oMath>
                </a14:m>
                <a:r>
                  <a:rPr lang="en-US" dirty="0">
                    <a:latin typeface="Karla" charset="0"/>
                    <a:ea typeface="Karla" charset="0"/>
                    <a:cs typeface="Karla" charset="0"/>
                  </a:rPr>
                  <a:t>, </a:t>
                </a:r>
                <a14:m>
                  <m:oMath xmlns:m="http://schemas.openxmlformats.org/officeDocument/2006/math">
                    <m:sSub>
                      <m:sSubPr>
                        <m:ctrlPr>
                          <a:rPr lang="en-US" i="1">
                            <a:latin typeface="Cambria Math" panose="02040503050406030204" pitchFamily="18" charset="0"/>
                            <a:ea typeface="Karla" charset="0"/>
                            <a:cs typeface="Karla"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oMath>
                </a14:m>
                <a:r>
                  <a:rPr lang="en-US" dirty="0">
                    <a:latin typeface="Karla" charset="0"/>
                    <a:ea typeface="Karla" charset="0"/>
                    <a:cs typeface="Karla" charset="0"/>
                  </a:rPr>
                  <a:t>, </a:t>
                </a:r>
                <a14:m>
                  <m:oMath xmlns:m="http://schemas.openxmlformats.org/officeDocument/2006/math">
                    <m:sSub>
                      <m:sSubPr>
                        <m:ctrlPr>
                          <a:rPr lang="en-US" i="1">
                            <a:latin typeface="Cambria Math" panose="02040503050406030204" pitchFamily="18" charset="0"/>
                            <a:ea typeface="Karla" charset="0"/>
                            <a:cs typeface="Karla"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2</m:t>
                        </m:r>
                      </m:sub>
                    </m:sSub>
                  </m:oMath>
                </a14:m>
                <a:r>
                  <a:rPr lang="en-US" dirty="0">
                    <a:latin typeface="Karla" charset="0"/>
                    <a:ea typeface="Karla" charset="0"/>
                    <a:cs typeface="Karla" charset="0"/>
                  </a:rPr>
                  <a:t>?  </a:t>
                </a:r>
              </a:p>
              <a:p>
                <a:endParaRPr lang="en-US" dirty="0">
                  <a:latin typeface="Karla" charset="0"/>
                  <a:ea typeface="Karla" charset="0"/>
                  <a:cs typeface="Karla" charset="0"/>
                </a:endParaRPr>
              </a:p>
              <a:p>
                <a:endParaRPr lang="en-US"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54898"/>
                <a:ext cx="10327008" cy="2111143"/>
              </a:xfrm>
              <a:blipFill rotWithShape="0">
                <a:blip r:embed="rId3"/>
                <a:stretch>
                  <a:fillRect l="-1240" t="-2882" b="-73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57</a:t>
            </a:fld>
            <a:endParaRPr lang="en-US"/>
          </a:p>
        </p:txBody>
      </p:sp>
      <p:pic>
        <p:nvPicPr>
          <p:cNvPr id="6" name="Picture 5"/>
          <p:cNvPicPr>
            <a:picLocks noChangeAspect="1"/>
          </p:cNvPicPr>
          <p:nvPr/>
        </p:nvPicPr>
        <p:blipFill>
          <a:blip r:embed="rId4"/>
          <a:stretch>
            <a:fillRect/>
          </a:stretch>
        </p:blipFill>
        <p:spPr>
          <a:xfrm>
            <a:off x="833415" y="1989151"/>
            <a:ext cx="10632440" cy="1155700"/>
          </a:xfrm>
          <a:prstGeom prst="rect">
            <a:avLst/>
          </a:prstGeom>
        </p:spPr>
      </p:pic>
    </p:spTree>
    <p:extLst>
      <p:ext uri="{BB962C8B-B14F-4D97-AF65-F5344CB8AC3E}">
        <p14:creationId xmlns:p14="http://schemas.microsoft.com/office/powerpoint/2010/main" val="3219352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9128" y="840932"/>
                <a:ext cx="10102809" cy="5331268"/>
              </a:xfrm>
              <a:noFill/>
              <a:ln w="12700">
                <a:noFill/>
              </a:ln>
              <a:effectLst/>
            </p:spPr>
            <p:txBody>
              <a:bodyPr/>
              <a:lstStyle/>
              <a:p>
                <a:pPr>
                  <a:spcBef>
                    <a:spcPts val="600"/>
                  </a:spcBef>
                </a:pPr>
                <a:r>
                  <a:rPr lang="en-US" sz="2400" dirty="0">
                    <a:solidFill>
                      <a:schemeClr val="bg1">
                        <a:lumMod val="65000"/>
                      </a:schemeClr>
                    </a:solidFill>
                  </a:rPr>
                  <a:t>Bootstrap Resampling</a:t>
                </a:r>
              </a:p>
              <a:p>
                <a:pPr>
                  <a:spcBef>
                    <a:spcPts val="600"/>
                  </a:spcBef>
                </a:pPr>
                <a:r>
                  <a:rPr lang="en-US" sz="2400" dirty="0">
                    <a:solidFill>
                      <a:schemeClr val="bg1">
                        <a:lumMod val="65000"/>
                      </a:schemeClr>
                    </a:solidFill>
                  </a:rPr>
                  <a:t>How well do we know </a:t>
                </a:r>
                <a14:m>
                  <m:oMath xmlns:m="http://schemas.openxmlformats.org/officeDocument/2006/math">
                    <m:acc>
                      <m:accPr>
                        <m:chr m:val="̂"/>
                        <m:ctrlPr>
                          <a:rPr lang="en-US" sz="2400" i="1">
                            <a:solidFill>
                              <a:schemeClr val="bg1">
                                <a:lumMod val="65000"/>
                              </a:schemeClr>
                            </a:solidFill>
                            <a:latin typeface="Cambria Math" panose="02040503050406030204" pitchFamily="18" charset="0"/>
                          </a:rPr>
                        </m:ctrlPr>
                      </m:accPr>
                      <m:e>
                        <m:r>
                          <a:rPr lang="en-US" sz="2400" i="1">
                            <a:solidFill>
                              <a:schemeClr val="bg1">
                                <a:lumMod val="65000"/>
                              </a:schemeClr>
                            </a:solidFill>
                            <a:latin typeface="Cambria Math" charset="0"/>
                          </a:rPr>
                          <m:t>𝑓</m:t>
                        </m:r>
                      </m:e>
                    </m:acc>
                  </m:oMath>
                </a14:m>
                <a:r>
                  <a:rPr lang="en-US" sz="2400" dirty="0">
                    <a:solidFill>
                      <a:schemeClr val="bg1">
                        <a:lumMod val="65000"/>
                      </a:schemeClr>
                    </a:solidFill>
                  </a:rPr>
                  <a:t> </a:t>
                </a:r>
              </a:p>
              <a:p>
                <a:pPr>
                  <a:spcBef>
                    <a:spcPts val="600"/>
                  </a:spcBef>
                </a:pPr>
                <a:r>
                  <a:rPr lang="en-US" sz="2400" dirty="0">
                    <a:solidFill>
                      <a:schemeClr val="bg1">
                        <a:lumMod val="65000"/>
                      </a:schemeClr>
                    </a:solidFill>
                  </a:rPr>
                  <a:t>	    Confidence and Prediction Intervals around our </a:t>
                </a:r>
                <a14:m>
                  <m:oMath xmlns:m="http://schemas.openxmlformats.org/officeDocument/2006/math">
                    <m:acc>
                      <m:accPr>
                        <m:chr m:val="̂"/>
                        <m:ctrlPr>
                          <a:rPr lang="en-US" sz="2400" i="1">
                            <a:solidFill>
                              <a:schemeClr val="bg1">
                                <a:lumMod val="65000"/>
                              </a:schemeClr>
                            </a:solidFill>
                            <a:latin typeface="Cambria Math" panose="02040503050406030204" pitchFamily="18" charset="0"/>
                          </a:rPr>
                        </m:ctrlPr>
                      </m:accPr>
                      <m:e>
                        <m:r>
                          <a:rPr lang="en-US" sz="2400" i="1">
                            <a:solidFill>
                              <a:schemeClr val="bg1">
                                <a:lumMod val="65000"/>
                              </a:schemeClr>
                            </a:solidFill>
                            <a:latin typeface="Cambria Math" charset="0"/>
                          </a:rPr>
                          <m:t>𝑓</m:t>
                        </m:r>
                      </m:e>
                    </m:acc>
                    <m:r>
                      <a:rPr lang="en-US" sz="2400" i="1">
                        <a:solidFill>
                          <a:schemeClr val="bg1">
                            <a:lumMod val="65000"/>
                          </a:schemeClr>
                        </a:solidFill>
                        <a:latin typeface="Cambria Math" charset="0"/>
                      </a:rPr>
                      <m:t> </m:t>
                    </m:r>
                  </m:oMath>
                </a14:m>
                <a:endParaRPr lang="en-US" sz="2400" dirty="0">
                  <a:solidFill>
                    <a:schemeClr val="bg1">
                      <a:lumMod val="65000"/>
                    </a:schemeClr>
                  </a:solidFill>
                </a:endParaRPr>
              </a:p>
              <a:p>
                <a:pPr>
                  <a:spcBef>
                    <a:spcPts val="600"/>
                  </a:spcBef>
                </a:pPr>
                <a:r>
                  <a:rPr lang="en-US" sz="2400" dirty="0">
                    <a:solidFill>
                      <a:schemeClr val="bg1">
                        <a:lumMod val="65000"/>
                      </a:schemeClr>
                    </a:solidFill>
                    <a:latin typeface="Karla" charset="0"/>
                    <a:ea typeface="Karla" charset="0"/>
                    <a:cs typeface="Karla" charset="0"/>
                  </a:rPr>
                  <a:t>Multiple Regression</a:t>
                </a:r>
              </a:p>
              <a:p>
                <a:pPr lvl="1" indent="0">
                  <a:spcBef>
                    <a:spcPts val="600"/>
                  </a:spcBef>
                  <a:buNone/>
                </a:pPr>
                <a:r>
                  <a:rPr lang="en-US" dirty="0">
                    <a:solidFill>
                      <a:schemeClr val="bg1">
                        <a:lumMod val="65000"/>
                      </a:schemeClr>
                    </a:solidFill>
                    <a:latin typeface="Karla" charset="0"/>
                    <a:ea typeface="Karla" charset="0"/>
                    <a:cs typeface="Karla" charset="0"/>
                  </a:rPr>
                  <a:t>Formulation using Linear Algebra</a:t>
                </a:r>
              </a:p>
              <a:p>
                <a:pPr>
                  <a:spcBef>
                    <a:spcPts val="600"/>
                  </a:spcBef>
                </a:pPr>
                <a:r>
                  <a:rPr lang="en-US" sz="2400" dirty="0">
                    <a:solidFill>
                      <a:schemeClr val="bg1">
                        <a:lumMod val="65000"/>
                      </a:schemeClr>
                    </a:solidFill>
                    <a:latin typeface="Karla" charset="0"/>
                    <a:ea typeface="Karla" charset="0"/>
                    <a:cs typeface="Karla" charset="0"/>
                  </a:rPr>
                  <a:t>Categorical Predictors</a:t>
                </a:r>
              </a:p>
              <a:p>
                <a:pPr>
                  <a:spcBef>
                    <a:spcPts val="600"/>
                  </a:spcBef>
                </a:pPr>
                <a:r>
                  <a:rPr lang="en-US" sz="2400" b="1" dirty="0">
                    <a:solidFill>
                      <a:schemeClr val="tx1"/>
                    </a:solidFill>
                    <a:latin typeface="Karla" charset="0"/>
                    <a:ea typeface="Karla" charset="0"/>
                    <a:cs typeface="Karla" charset="0"/>
                  </a:rPr>
                  <a:t>Interaction Terms </a:t>
                </a:r>
              </a:p>
              <a:p>
                <a:pPr>
                  <a:spcBef>
                    <a:spcPts val="600"/>
                  </a:spcBef>
                </a:pPr>
                <a:r>
                  <a:rPr lang="en-US" sz="2400" dirty="0">
                    <a:solidFill>
                      <a:schemeClr val="bg1">
                        <a:lumMod val="65000"/>
                      </a:schemeClr>
                    </a:solidFill>
                    <a:latin typeface="Karla" charset="0"/>
                    <a:ea typeface="Karla" charset="0"/>
                    <a:cs typeface="Karla" charset="0"/>
                  </a:rPr>
                  <a:t>Polynomial Regression </a:t>
                </a:r>
              </a:p>
              <a:p>
                <a:pPr lvl="1" indent="0">
                  <a:spcBef>
                    <a:spcPts val="600"/>
                  </a:spcBef>
                  <a:buNone/>
                </a:pPr>
                <a:r>
                  <a:rPr lang="en-US" dirty="0">
                    <a:solidFill>
                      <a:schemeClr val="bg1">
                        <a:lumMod val="65000"/>
                      </a:schemeClr>
                    </a:solidFill>
                    <a:latin typeface="Karla" charset="0"/>
                    <a:ea typeface="Karla" charset="0"/>
                    <a:cs typeface="Karla" charset="0"/>
                  </a:rPr>
                  <a:t>Linear Algebra Formulation</a:t>
                </a:r>
              </a:p>
              <a:p>
                <a:pPr>
                  <a:spcBef>
                    <a:spcPts val="600"/>
                  </a:spcBef>
                </a:pPr>
                <a:r>
                  <a:rPr lang="en-US" sz="2400" dirty="0">
                    <a:solidFill>
                      <a:schemeClr val="bg1">
                        <a:lumMod val="65000"/>
                      </a:schemeClr>
                    </a:solidFill>
                    <a:latin typeface="Karla" charset="0"/>
                    <a:ea typeface="Karla" charset="0"/>
                    <a:cs typeface="Karla" charset="0"/>
                  </a:rPr>
                  <a:t>Overfitting</a:t>
                </a:r>
              </a:p>
              <a:p>
                <a:pPr>
                  <a:spcBef>
                    <a:spcPts val="600"/>
                  </a:spcBef>
                </a:pPr>
                <a:r>
                  <a:rPr lang="en-US" sz="2400" dirty="0">
                    <a:solidFill>
                      <a:schemeClr val="bg1">
                        <a:lumMod val="65000"/>
                      </a:schemeClr>
                    </a:solidFill>
                    <a:latin typeface="Karla" charset="0"/>
                    <a:ea typeface="Karla" charset="0"/>
                    <a:cs typeface="Karla" charset="0"/>
                  </a:rPr>
                  <a:t>Variable Selection</a:t>
                </a:r>
              </a:p>
              <a:p>
                <a:pPr>
                  <a:spcBef>
                    <a:spcPts val="600"/>
                  </a:spcBef>
                </a:pPr>
                <a:r>
                  <a:rPr lang="en-US" sz="2400" dirty="0">
                    <a:solidFill>
                      <a:schemeClr val="bg1">
                        <a:lumMod val="65000"/>
                      </a:schemeClr>
                    </a:solidFill>
                    <a:latin typeface="Karla" charset="0"/>
                    <a:ea typeface="Karla" charset="0"/>
                    <a:cs typeface="Karla" charset="0"/>
                  </a:rPr>
                  <a:t>Bias vs. Variance</a:t>
                </a:r>
              </a:p>
              <a:p>
                <a:pPr>
                  <a:spcBef>
                    <a:spcPts val="600"/>
                  </a:spcBef>
                </a:pPr>
                <a:endParaRPr lang="en-US" sz="2400" dirty="0">
                  <a:solidFill>
                    <a:schemeClr val="bg1">
                      <a:lumMod val="65000"/>
                    </a:schemeClr>
                  </a:solidFill>
                  <a:latin typeface="Karla" charset="0"/>
                  <a:ea typeface="Karla" charset="0"/>
                  <a:cs typeface="Karla" charset="0"/>
                </a:endParaRPr>
              </a:p>
              <a:p>
                <a:pPr>
                  <a:spcBef>
                    <a:spcPts val="600"/>
                  </a:spcBef>
                </a:pPr>
                <a:endParaRPr lang="en-US" sz="2400" dirty="0">
                  <a:solidFill>
                    <a:schemeClr val="bg1">
                      <a:lumMod val="65000"/>
                    </a:schemeClr>
                  </a:solidFill>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9128" y="840932"/>
                <a:ext cx="10102809" cy="5331268"/>
              </a:xfrm>
              <a:blipFill>
                <a:blip r:embed="rId2"/>
                <a:stretch>
                  <a:fillRect l="-753" t="-713" b="-3088"/>
                </a:stretch>
              </a:blipFill>
              <a:ln w="12700">
                <a:noFill/>
              </a:ln>
              <a:effectLst/>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58</a:t>
            </a:fld>
            <a:endParaRPr lang="en-US"/>
          </a:p>
        </p:txBody>
      </p:sp>
    </p:spTree>
    <p:extLst>
      <p:ext uri="{BB962C8B-B14F-4D97-AF65-F5344CB8AC3E}">
        <p14:creationId xmlns:p14="http://schemas.microsoft.com/office/powerpoint/2010/main" val="3536405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linearity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In the Advertising data, we assumed that the effect on sales of increasing one advertising medium is independent of the amount spent on the other media. </a:t>
                </a:r>
              </a:p>
              <a:p>
                <a:endParaRPr lang="en-US" sz="2400" dirty="0"/>
              </a:p>
              <a:p>
                <a:r>
                  <a:rPr lang="en-US" sz="2400" dirty="0"/>
                  <a:t>If we assume linear model then the average effect on sales of a one-unit increase in TV is always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charset="0"/>
                            <a:ea typeface="Cambria Math" charset="0"/>
                            <a:cs typeface="Cambria Math" charset="0"/>
                          </a:rPr>
                          <m:t>𝛽</m:t>
                        </m:r>
                      </m:e>
                      <m:sub>
                        <m:r>
                          <a:rPr lang="en-US" sz="2400" b="0" i="1" smtClean="0">
                            <a:latin typeface="Cambria Math" charset="0"/>
                          </a:rPr>
                          <m:t>1</m:t>
                        </m:r>
                      </m:sub>
                    </m:sSub>
                  </m:oMath>
                </a14:m>
                <a:r>
                  <a:rPr lang="en-US" sz="2400" dirty="0"/>
                  <a:t>, regardless of the amount spent on radio.</a:t>
                </a:r>
              </a:p>
              <a:p>
                <a:endParaRPr lang="en-US" sz="2400" dirty="0"/>
              </a:p>
              <a:p>
                <a:r>
                  <a:rPr lang="en-US" sz="2400" b="1" dirty="0"/>
                  <a:t>Synergy effect </a:t>
                </a:r>
                <a:r>
                  <a:rPr lang="en-US" sz="2400" dirty="0"/>
                  <a:t>or</a:t>
                </a:r>
                <a:r>
                  <a:rPr lang="en-US" sz="2400" b="1" dirty="0"/>
                  <a:t> interaction effect </a:t>
                </a:r>
                <a:r>
                  <a:rPr lang="en-US" sz="2400" dirty="0"/>
                  <a:t>states that when an increase on the radio budget affects the effectiveness of the TV spending on sales. </a:t>
                </a:r>
                <a:endParaRPr lang="en-US" sz="24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299" b="-8040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59</a:t>
            </a:fld>
            <a:endParaRPr lang="en-US"/>
          </a:p>
        </p:txBody>
      </p:sp>
    </p:spTree>
    <p:extLst>
      <p:ext uri="{BB962C8B-B14F-4D97-AF65-F5344CB8AC3E}">
        <p14:creationId xmlns:p14="http://schemas.microsoft.com/office/powerpoint/2010/main" val="4189745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from last lecture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b="0" dirty="0">
                    <a:latin typeface="Cambria Math" charset="0"/>
                  </a:rPr>
                  <a:t>We acknowledge that because there are errors in measurements and a limited sample, there is an inherent uncertainty in the estimation of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𝛽</m:t>
                            </m:r>
                          </m:e>
                        </m:acc>
                      </m:e>
                      <m:sub>
                        <m:r>
                          <a:rPr lang="en-US" sz="2400" i="1">
                            <a:latin typeface="Cambria Math" charset="0"/>
                          </a:rPr>
                          <m:t>0</m:t>
                        </m:r>
                      </m:sub>
                    </m:sSub>
                    <m:r>
                      <a:rPr lang="en-US" sz="2400" i="1">
                        <a:latin typeface="Cambria Math" charset="0"/>
                      </a:rPr>
                      <m:t>,</m:t>
                    </m:r>
                    <m:sSub>
                      <m:sSubPr>
                        <m:ctrlPr>
                          <a:rPr lang="en-US" sz="240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𝛽</m:t>
                            </m:r>
                          </m:e>
                        </m:acc>
                      </m:e>
                      <m:sub>
                        <m:r>
                          <a:rPr lang="en-US" sz="2400" i="1">
                            <a:latin typeface="Cambria Math" charset="0"/>
                          </a:rPr>
                          <m:t>1</m:t>
                        </m:r>
                      </m:sub>
                    </m:sSub>
                    <m:r>
                      <a:rPr lang="en-US" sz="2400" b="0" i="1" smtClean="0">
                        <a:latin typeface="Cambria Math" charset="0"/>
                      </a:rPr>
                      <m:t>.</m:t>
                    </m:r>
                  </m:oMath>
                </a14:m>
                <a:endParaRPr lang="en-US" sz="2400" b="0" i="1" dirty="0">
                  <a:latin typeface="Cambria Math" charset="0"/>
                </a:endParaRPr>
              </a:p>
              <a:p>
                <a:r>
                  <a:rPr lang="en-US" sz="2400" dirty="0">
                    <a:latin typeface="Cambria Math" charset="0"/>
                  </a:rPr>
                  <a:t>We used probability theory to determine the distributions of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𝛽</m:t>
                            </m:r>
                          </m:e>
                        </m:acc>
                      </m:e>
                      <m:sub>
                        <m:r>
                          <a:rPr lang="en-US" sz="2400" i="1">
                            <a:latin typeface="Cambria Math" charset="0"/>
                          </a:rPr>
                          <m:t>0</m:t>
                        </m:r>
                      </m:sub>
                    </m:sSub>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𝛽</m:t>
                            </m:r>
                          </m:e>
                        </m:acc>
                      </m:e>
                      <m:sub>
                        <m:r>
                          <a:rPr lang="en-US" sz="2400" i="1">
                            <a:latin typeface="Cambria Math" charset="0"/>
                          </a:rPr>
                          <m:t>1</m:t>
                        </m:r>
                      </m:sub>
                    </m:sSub>
                  </m:oMath>
                </a14:m>
                <a:endParaRPr lang="en-US" sz="2400" b="0" i="1" dirty="0">
                  <a:latin typeface="Cambria Math" charset="0"/>
                </a:endParaRPr>
              </a:p>
              <a:p>
                <a:endParaRPr lang="en-US" sz="2400" i="1" dirty="0">
                  <a:latin typeface="Cambria Math" charset="0"/>
                </a:endParaRPr>
              </a:p>
              <a:p>
                <a:endParaRPr lang="en-US" sz="2400" b="0" i="1" dirty="0">
                  <a:latin typeface="Cambria Math" charset="0"/>
                </a:endParaRPr>
              </a:p>
              <a:p>
                <a:endParaRPr lang="en-US" sz="2400" i="1" dirty="0">
                  <a:latin typeface="Cambria Math" charset="0"/>
                </a:endParaRPr>
              </a:p>
              <a:p>
                <a:endParaRPr lang="en-US" sz="2400" b="0" i="1" dirty="0">
                  <a:latin typeface="Cambria Math" charset="0"/>
                </a:endParaRPr>
              </a:p>
              <a:p>
                <a:endParaRPr lang="en-US" sz="2400" i="1" dirty="0">
                  <a:latin typeface="Cambria Math" charset="0"/>
                </a:endParaRPr>
              </a:p>
              <a:p>
                <a:endParaRPr lang="en-US" sz="2400" b="0" i="1" dirty="0">
                  <a:latin typeface="Cambria Math" charset="0"/>
                </a:endParaRPr>
              </a:p>
              <a:p>
                <a:r>
                  <a:rPr lang="en-US" sz="2400" dirty="0">
                    <a:latin typeface="Cambria Math" charset="0"/>
                  </a:rPr>
                  <a:t>*Note: </a:t>
                </a:r>
                <a14:m>
                  <m:oMath xmlns:m="http://schemas.openxmlformats.org/officeDocument/2006/math">
                    <m:sSup>
                      <m:sSupPr>
                        <m:ctrlPr>
                          <a:rPr lang="en-US" sz="2400" i="1">
                            <a:solidFill>
                              <a:schemeClr val="tx1">
                                <a:lumMod val="75000"/>
                                <a:lumOff val="25000"/>
                              </a:schemeClr>
                            </a:solidFill>
                            <a:latin typeface="Cambria Math" panose="02040503050406030204" pitchFamily="18" charset="0"/>
                          </a:rPr>
                        </m:ctrlPr>
                      </m:sSupPr>
                      <m:e>
                        <m:r>
                          <a:rPr lang="en-US" sz="2400" i="1">
                            <a:solidFill>
                              <a:schemeClr val="tx1">
                                <a:lumMod val="75000"/>
                                <a:lumOff val="25000"/>
                              </a:schemeClr>
                            </a:solidFill>
                            <a:latin typeface="Cambria Math" panose="02040503050406030204" pitchFamily="18" charset="0"/>
                          </a:rPr>
                          <m:t>𝜎</m:t>
                        </m:r>
                      </m:e>
                      <m:sup>
                        <m:r>
                          <a:rPr lang="en-US" sz="2400" i="1">
                            <a:solidFill>
                              <a:schemeClr val="tx1">
                                <a:lumMod val="75000"/>
                                <a:lumOff val="25000"/>
                              </a:schemeClr>
                            </a:solidFill>
                            <a:latin typeface="Cambria Math" panose="02040503050406030204" pitchFamily="18" charset="0"/>
                          </a:rPr>
                          <m:t>2</m:t>
                        </m:r>
                      </m:sup>
                    </m:sSup>
                  </m:oMath>
                </a14:m>
                <a:r>
                  <a:rPr lang="en-US" sz="2400" b="0" dirty="0">
                    <a:latin typeface="Cambria Math" charset="0"/>
                  </a:rPr>
                  <a:t> can be estimated (unbiased) with: </a:t>
                </a:r>
                <a14:m>
                  <m:oMath xmlns:m="http://schemas.openxmlformats.org/officeDocument/2006/math">
                    <m:sSup>
                      <m:sSupPr>
                        <m:ctrlPr>
                          <a:rPr lang="en-US" sz="2400" i="1">
                            <a:solidFill>
                              <a:schemeClr val="tx1">
                                <a:lumMod val="75000"/>
                                <a:lumOff val="25000"/>
                              </a:schemeClr>
                            </a:solidFill>
                            <a:latin typeface="Cambria Math" panose="02040503050406030204" pitchFamily="18" charset="0"/>
                          </a:rPr>
                        </m:ctrlPr>
                      </m:sSupPr>
                      <m:e>
                        <m:acc>
                          <m:accPr>
                            <m:chr m:val="̂"/>
                            <m:ctrlPr>
                              <a:rPr lang="en-US" sz="2400" b="0" i="1" dirty="0" smtClean="0">
                                <a:solidFill>
                                  <a:schemeClr val="tx1">
                                    <a:lumMod val="75000"/>
                                    <a:lumOff val="25000"/>
                                  </a:schemeClr>
                                </a:solidFill>
                                <a:latin typeface="Cambria Math" panose="02040503050406030204" pitchFamily="18" charset="0"/>
                              </a:rPr>
                            </m:ctrlPr>
                          </m:accPr>
                          <m:e>
                            <m:r>
                              <a:rPr lang="en-US" sz="2400" i="1">
                                <a:solidFill>
                                  <a:schemeClr val="tx1">
                                    <a:lumMod val="75000"/>
                                    <a:lumOff val="25000"/>
                                  </a:schemeClr>
                                </a:solidFill>
                                <a:latin typeface="Cambria Math" panose="02040503050406030204" pitchFamily="18" charset="0"/>
                              </a:rPr>
                              <m:t>𝜎</m:t>
                            </m:r>
                          </m:e>
                        </m:acc>
                      </m:e>
                      <m:sup>
                        <m:r>
                          <a:rPr lang="en-US" sz="2400" i="1">
                            <a:solidFill>
                              <a:schemeClr val="tx1">
                                <a:lumMod val="75000"/>
                                <a:lumOff val="25000"/>
                              </a:schemeClr>
                            </a:solidFill>
                            <a:latin typeface="Cambria Math" panose="02040503050406030204" pitchFamily="18" charset="0"/>
                          </a:rPr>
                          <m:t>2</m:t>
                        </m:r>
                      </m:sup>
                    </m:sSup>
                    <m:r>
                      <a:rPr lang="en-US" sz="2400" b="0" i="1" smtClean="0">
                        <a:solidFill>
                          <a:schemeClr val="tx1">
                            <a:lumMod val="75000"/>
                            <a:lumOff val="25000"/>
                          </a:schemeClr>
                        </a:solidFill>
                        <a:latin typeface="Cambria Math" panose="02040503050406030204" pitchFamily="18" charset="0"/>
                      </a:rPr>
                      <m:t>=</m:t>
                    </m:r>
                    <m:rad>
                      <m:radPr>
                        <m:degHide m:val="on"/>
                        <m:ctrlPr>
                          <a:rPr lang="en-US" sz="2400" b="0" i="1" smtClean="0">
                            <a:solidFill>
                              <a:schemeClr val="tx1">
                                <a:lumMod val="75000"/>
                                <a:lumOff val="25000"/>
                              </a:schemeClr>
                            </a:solidFill>
                            <a:latin typeface="Cambria Math" panose="02040503050406030204" pitchFamily="18" charset="0"/>
                          </a:rPr>
                        </m:ctrlPr>
                      </m:radPr>
                      <m:deg/>
                      <m:e>
                        <m:f>
                          <m:fPr>
                            <m:ctrlPr>
                              <a:rPr lang="en-US" sz="2400" b="0" i="1" smtClean="0">
                                <a:solidFill>
                                  <a:schemeClr val="tx1">
                                    <a:lumMod val="75000"/>
                                    <a:lumOff val="25000"/>
                                  </a:schemeClr>
                                </a:solidFill>
                                <a:latin typeface="Cambria Math" panose="02040503050406030204" pitchFamily="18" charset="0"/>
                              </a:rPr>
                            </m:ctrlPr>
                          </m:fPr>
                          <m:num>
                            <m:nary>
                              <m:naryPr>
                                <m:chr m:val="∑"/>
                                <m:subHide m:val="on"/>
                                <m:supHide m:val="on"/>
                                <m:ctrlPr>
                                  <a:rPr lang="en-US" sz="2400" b="0" i="1" smtClean="0">
                                    <a:solidFill>
                                      <a:schemeClr val="tx1">
                                        <a:lumMod val="75000"/>
                                        <a:lumOff val="25000"/>
                                      </a:schemeClr>
                                    </a:solidFill>
                                    <a:latin typeface="Cambria Math" panose="02040503050406030204" pitchFamily="18" charset="0"/>
                                  </a:rPr>
                                </m:ctrlPr>
                              </m:naryPr>
                              <m:sub/>
                              <m:sup/>
                              <m:e>
                                <m:sSup>
                                  <m:sSupPr>
                                    <m:ctrlPr>
                                      <a:rPr lang="en-US" sz="2400" b="0" i="1" smtClean="0">
                                        <a:solidFill>
                                          <a:schemeClr val="tx1">
                                            <a:lumMod val="75000"/>
                                            <a:lumOff val="25000"/>
                                          </a:schemeClr>
                                        </a:solidFill>
                                        <a:latin typeface="Cambria Math" panose="02040503050406030204" pitchFamily="18" charset="0"/>
                                      </a:rPr>
                                    </m:ctrlPr>
                                  </m:sSupPr>
                                  <m:e>
                                    <m:d>
                                      <m:dPr>
                                        <m:ctrlPr>
                                          <a:rPr lang="en-US" sz="2400" b="0" i="1" smtClean="0">
                                            <a:solidFill>
                                              <a:schemeClr val="tx1">
                                                <a:lumMod val="75000"/>
                                                <a:lumOff val="25000"/>
                                              </a:schemeClr>
                                            </a:solidFill>
                                            <a:latin typeface="Cambria Math" panose="02040503050406030204" pitchFamily="18" charset="0"/>
                                          </a:rPr>
                                        </m:ctrlPr>
                                      </m:dPr>
                                      <m:e>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panose="02040503050406030204" pitchFamily="18" charset="0"/>
                                              </a:rPr>
                                              <m:t>𝑦</m:t>
                                            </m:r>
                                          </m:e>
                                          <m:sub>
                                            <m:r>
                                              <a:rPr lang="en-US" sz="2400" b="0" i="1" smtClean="0">
                                                <a:solidFill>
                                                  <a:schemeClr val="tx1">
                                                    <a:lumMod val="75000"/>
                                                    <a:lumOff val="25000"/>
                                                  </a:schemeClr>
                                                </a:solidFill>
                                                <a:latin typeface="Cambria Math" panose="02040503050406030204" pitchFamily="18" charset="0"/>
                                              </a:rPr>
                                              <m:t>𝑖</m:t>
                                            </m:r>
                                          </m:sub>
                                        </m:sSub>
                                        <m:r>
                                          <a:rPr lang="en-US" sz="2400" b="0" i="1" smtClean="0">
                                            <a:solidFill>
                                              <a:schemeClr val="tx1">
                                                <a:lumMod val="75000"/>
                                                <a:lumOff val="25000"/>
                                              </a:schemeClr>
                                            </a:solidFill>
                                            <a:latin typeface="Cambria Math" panose="02040503050406030204" pitchFamily="18" charset="0"/>
                                          </a:rPr>
                                          <m:t>−</m:t>
                                        </m:r>
                                        <m:sSub>
                                          <m:sSubPr>
                                            <m:ctrlPr>
                                              <a:rPr lang="en-US" sz="2400" b="0" i="1" smtClean="0">
                                                <a:solidFill>
                                                  <a:schemeClr val="tx1">
                                                    <a:lumMod val="75000"/>
                                                    <a:lumOff val="25000"/>
                                                  </a:schemeClr>
                                                </a:solidFill>
                                                <a:latin typeface="Cambria Math" panose="02040503050406030204" pitchFamily="18" charset="0"/>
                                              </a:rPr>
                                            </m:ctrlPr>
                                          </m:sSubPr>
                                          <m:e>
                                            <m:acc>
                                              <m:accPr>
                                                <m:chr m:val="̂"/>
                                                <m:ctrlPr>
                                                  <a:rPr lang="en-US" sz="2400" b="0" i="1" smtClean="0">
                                                    <a:solidFill>
                                                      <a:schemeClr val="tx1">
                                                        <a:lumMod val="75000"/>
                                                        <a:lumOff val="25000"/>
                                                      </a:schemeClr>
                                                    </a:solidFill>
                                                    <a:latin typeface="Cambria Math" panose="02040503050406030204" pitchFamily="18" charset="0"/>
                                                  </a:rPr>
                                                </m:ctrlPr>
                                              </m:accPr>
                                              <m:e>
                                                <m:r>
                                                  <a:rPr lang="en-US" sz="2400" b="0" i="1" smtClean="0">
                                                    <a:solidFill>
                                                      <a:schemeClr val="tx1">
                                                        <a:lumMod val="75000"/>
                                                        <a:lumOff val="25000"/>
                                                      </a:schemeClr>
                                                    </a:solidFill>
                                                    <a:latin typeface="Cambria Math" panose="02040503050406030204" pitchFamily="18" charset="0"/>
                                                  </a:rPr>
                                                  <m:t>𝑦</m:t>
                                                </m:r>
                                              </m:e>
                                            </m:acc>
                                          </m:e>
                                          <m:sub>
                                            <m:r>
                                              <a:rPr lang="en-US" sz="2400" b="0" i="1" smtClean="0">
                                                <a:solidFill>
                                                  <a:schemeClr val="tx1">
                                                    <a:lumMod val="75000"/>
                                                    <a:lumOff val="25000"/>
                                                  </a:schemeClr>
                                                </a:solidFill>
                                                <a:latin typeface="Cambria Math" panose="02040503050406030204" pitchFamily="18" charset="0"/>
                                              </a:rPr>
                                              <m:t>𝑖</m:t>
                                            </m:r>
                                          </m:sub>
                                        </m:sSub>
                                      </m:e>
                                    </m:d>
                                  </m:e>
                                  <m:sup>
                                    <m:r>
                                      <a:rPr lang="en-US" sz="2400" b="0" i="1" smtClean="0">
                                        <a:solidFill>
                                          <a:schemeClr val="tx1">
                                            <a:lumMod val="75000"/>
                                            <a:lumOff val="25000"/>
                                          </a:schemeClr>
                                        </a:solidFill>
                                        <a:latin typeface="Cambria Math" panose="02040503050406030204" pitchFamily="18" charset="0"/>
                                      </a:rPr>
                                      <m:t>2</m:t>
                                    </m:r>
                                  </m:sup>
                                </m:sSup>
                              </m:e>
                            </m:nary>
                            <m:r>
                              <a:rPr lang="en-US" sz="2400" b="0" i="1" smtClean="0">
                                <a:solidFill>
                                  <a:schemeClr val="tx1">
                                    <a:lumMod val="75000"/>
                                    <a:lumOff val="25000"/>
                                  </a:schemeClr>
                                </a:solidFill>
                                <a:latin typeface="Cambria Math" panose="02040503050406030204" pitchFamily="18" charset="0"/>
                              </a:rPr>
                              <m:t> </m:t>
                            </m:r>
                          </m:num>
                          <m:den>
                            <m:r>
                              <a:rPr lang="en-US" sz="2400" b="0" i="1" smtClean="0">
                                <a:solidFill>
                                  <a:schemeClr val="tx1">
                                    <a:lumMod val="75000"/>
                                    <a:lumOff val="25000"/>
                                  </a:schemeClr>
                                </a:solidFill>
                                <a:latin typeface="Cambria Math" panose="02040503050406030204" pitchFamily="18" charset="0"/>
                              </a:rPr>
                              <m:t>𝑛</m:t>
                            </m:r>
                            <m:r>
                              <a:rPr lang="en-US" sz="2400" b="0" i="1" smtClean="0">
                                <a:solidFill>
                                  <a:schemeClr val="tx1">
                                    <a:lumMod val="75000"/>
                                    <a:lumOff val="25000"/>
                                  </a:schemeClr>
                                </a:solidFill>
                                <a:latin typeface="Cambria Math" panose="02040503050406030204" pitchFamily="18" charset="0"/>
                              </a:rPr>
                              <m:t>−2</m:t>
                            </m:r>
                          </m:den>
                        </m:f>
                      </m:e>
                    </m:rad>
                  </m:oMath>
                </a14:m>
                <a:r>
                  <a:rPr lang="en-US" sz="2400" dirty="0">
                    <a:latin typeface="Cambria Math" charset="0"/>
                  </a:rPr>
                  <a:t> .</a:t>
                </a:r>
              </a:p>
              <a:p>
                <a:endParaRPr lang="en-US" sz="2400" b="0" dirty="0">
                  <a:latin typeface="Cambria Math" charset="0"/>
                </a:endParaRPr>
              </a:p>
              <a:p>
                <a:endParaRPr lang="en-US" sz="2400" dirty="0"/>
              </a:p>
              <a:p>
                <a:endParaRPr lang="en-US" sz="2400" dirty="0"/>
              </a:p>
              <a:p>
                <a:endParaRPr lang="en-US" sz="2400" dirty="0"/>
              </a:p>
              <a:p>
                <a:r>
                  <a:rPr lang="en-US" sz="24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0" t="-2395" r="-1106" b="-141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13833A1-46C9-FB45-812F-A8AC7B5136EB}" type="slidenum">
              <a:rPr lang="en-US" smtClean="0"/>
              <a:t>6</a:t>
            </a:fld>
            <a:endParaRPr lang="en-US"/>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A282456-EC18-A54E-8E62-39BDD19A7DA7}"/>
                  </a:ext>
                </a:extLst>
              </p:cNvPr>
              <p:cNvSpPr/>
              <p:nvPr/>
            </p:nvSpPr>
            <p:spPr>
              <a:xfrm>
                <a:off x="3063218" y="2787582"/>
                <a:ext cx="5266394" cy="2192010"/>
              </a:xfrm>
              <a:prstGeom prst="rect">
                <a:avLst/>
              </a:prstGeom>
            </p:spPr>
            <p:txBody>
              <a:bodyPr wrap="square">
                <a:spAutoFit/>
              </a:bodyPr>
              <a:lstStyle/>
              <a:p>
                <a:pPr>
                  <a:spcBef>
                    <a:spcPts val="0"/>
                  </a:spcBef>
                  <a:spcAft>
                    <a:spcPts val="1200"/>
                  </a:spcAft>
                </a:pPr>
                <a14:m>
                  <m:oMathPara xmlns:m="http://schemas.openxmlformats.org/officeDocument/2006/math">
                    <m:oMathParaPr>
                      <m:jc m:val="centerGroup"/>
                    </m:oMathParaPr>
                    <m:oMath xmlns:m="http://schemas.openxmlformats.org/officeDocument/2006/math">
                      <m:sSub>
                        <m:sSubPr>
                          <m:ctrlPr>
                            <a:rPr lang="en-US" sz="2400" i="1">
                              <a:solidFill>
                                <a:schemeClr val="tx1">
                                  <a:lumMod val="75000"/>
                                  <a:lumOff val="25000"/>
                                </a:schemeClr>
                              </a:solidFill>
                              <a:latin typeface="Cambria Math" panose="02040503050406030204" pitchFamily="18" charset="0"/>
                            </a:rPr>
                          </m:ctrlPr>
                        </m:sSubPr>
                        <m:e>
                          <m:acc>
                            <m:accPr>
                              <m:chr m:val="̂"/>
                              <m:ctrlPr>
                                <a:rPr lang="en-US" sz="2400" i="1">
                                  <a:solidFill>
                                    <a:schemeClr val="tx1">
                                      <a:lumMod val="75000"/>
                                      <a:lumOff val="25000"/>
                                    </a:schemeClr>
                                  </a:solidFill>
                                  <a:latin typeface="Cambria Math" panose="02040503050406030204" pitchFamily="18" charset="0"/>
                                </a:rPr>
                              </m:ctrlPr>
                            </m:accPr>
                            <m:e>
                              <m:r>
                                <a:rPr lang="en-US" sz="2400" i="1">
                                  <a:solidFill>
                                    <a:schemeClr val="tx1">
                                      <a:lumMod val="75000"/>
                                      <a:lumOff val="25000"/>
                                    </a:schemeClr>
                                  </a:solidFill>
                                  <a:latin typeface="Cambria Math" panose="02040503050406030204" pitchFamily="18" charset="0"/>
                                </a:rPr>
                                <m:t>𝛽</m:t>
                              </m:r>
                            </m:e>
                          </m:acc>
                        </m:e>
                        <m:sub>
                          <m:r>
                            <a:rPr lang="en-US" sz="2400" i="1">
                              <a:solidFill>
                                <a:schemeClr val="tx1">
                                  <a:lumMod val="75000"/>
                                  <a:lumOff val="25000"/>
                                </a:schemeClr>
                              </a:solidFill>
                              <a:latin typeface="Cambria Math" panose="02040503050406030204" pitchFamily="18" charset="0"/>
                            </a:rPr>
                            <m:t>0</m:t>
                          </m:r>
                        </m:sub>
                      </m:sSub>
                      <m:r>
                        <a:rPr lang="en-US" sz="2400" i="1">
                          <a:solidFill>
                            <a:schemeClr val="tx1">
                              <a:lumMod val="75000"/>
                              <a:lumOff val="25000"/>
                            </a:schemeClr>
                          </a:solidFill>
                          <a:latin typeface="Cambria Math" panose="02040503050406030204" pitchFamily="18" charset="0"/>
                        </a:rPr>
                        <m:t>∼</m:t>
                      </m:r>
                      <m:r>
                        <a:rPr lang="en-US" sz="2400" i="1">
                          <a:solidFill>
                            <a:schemeClr val="tx1">
                              <a:lumMod val="75000"/>
                              <a:lumOff val="25000"/>
                            </a:schemeClr>
                          </a:solidFill>
                          <a:latin typeface="Cambria Math" panose="02040503050406030204" pitchFamily="18" charset="0"/>
                        </a:rPr>
                        <m:t>𝑁</m:t>
                      </m:r>
                      <m:d>
                        <m:dPr>
                          <m:ctrlPr>
                            <a:rPr lang="en-US" sz="2400" i="1">
                              <a:solidFill>
                                <a:schemeClr val="tx1">
                                  <a:lumMod val="75000"/>
                                  <a:lumOff val="25000"/>
                                </a:schemeClr>
                              </a:solidFill>
                              <a:latin typeface="Cambria Math" panose="02040503050406030204" pitchFamily="18" charset="0"/>
                            </a:rPr>
                          </m:ctrlPr>
                        </m:dPr>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𝛽</m:t>
                              </m:r>
                            </m:e>
                            <m:sub>
                              <m:r>
                                <a:rPr lang="en-US" sz="2400" i="1">
                                  <a:solidFill>
                                    <a:schemeClr val="tx1">
                                      <a:lumMod val="75000"/>
                                      <a:lumOff val="25000"/>
                                    </a:schemeClr>
                                  </a:solidFill>
                                  <a:latin typeface="Cambria Math" panose="02040503050406030204" pitchFamily="18" charset="0"/>
                                </a:rPr>
                                <m:t>0</m:t>
                              </m:r>
                            </m:sub>
                          </m:sSub>
                          <m:r>
                            <a:rPr lang="en-US" sz="2400" i="1">
                              <a:solidFill>
                                <a:schemeClr val="tx1">
                                  <a:lumMod val="75000"/>
                                  <a:lumOff val="25000"/>
                                </a:schemeClr>
                              </a:solidFill>
                              <a:latin typeface="Cambria Math" panose="02040503050406030204" pitchFamily="18" charset="0"/>
                            </a:rPr>
                            <m:t>,</m:t>
                          </m:r>
                          <m:sSup>
                            <m:sSupPr>
                              <m:ctrlPr>
                                <a:rPr lang="en-US" sz="2400" i="1">
                                  <a:solidFill>
                                    <a:schemeClr val="tx1">
                                      <a:lumMod val="75000"/>
                                      <a:lumOff val="25000"/>
                                    </a:schemeClr>
                                  </a:solidFill>
                                  <a:latin typeface="Cambria Math" panose="02040503050406030204" pitchFamily="18" charset="0"/>
                                </a:rPr>
                              </m:ctrlPr>
                            </m:sSupPr>
                            <m:e>
                              <m:r>
                                <a:rPr lang="en-US" sz="2400" i="1">
                                  <a:solidFill>
                                    <a:schemeClr val="tx1">
                                      <a:lumMod val="75000"/>
                                      <a:lumOff val="25000"/>
                                    </a:schemeClr>
                                  </a:solidFill>
                                  <a:latin typeface="Cambria Math" panose="02040503050406030204" pitchFamily="18" charset="0"/>
                                </a:rPr>
                                <m:t>𝜎</m:t>
                              </m:r>
                            </m:e>
                            <m:sup>
                              <m:r>
                                <a:rPr lang="en-US" sz="2400" i="1">
                                  <a:solidFill>
                                    <a:schemeClr val="tx1">
                                      <a:lumMod val="75000"/>
                                      <a:lumOff val="25000"/>
                                    </a:schemeClr>
                                  </a:solidFill>
                                  <a:latin typeface="Cambria Math" panose="02040503050406030204" pitchFamily="18" charset="0"/>
                                </a:rPr>
                                <m:t>2</m:t>
                              </m:r>
                            </m:sup>
                          </m:sSup>
                          <m:d>
                            <m:dPr>
                              <m:ctrlPr>
                                <a:rPr lang="en-US" sz="2400" i="1">
                                  <a:solidFill>
                                    <a:schemeClr val="tx1">
                                      <a:lumMod val="75000"/>
                                      <a:lumOff val="25000"/>
                                    </a:schemeClr>
                                  </a:solidFill>
                                  <a:latin typeface="Cambria Math" panose="02040503050406030204" pitchFamily="18" charset="0"/>
                                </a:rPr>
                              </m:ctrlPr>
                            </m:dPr>
                            <m:e>
                              <m:f>
                                <m:fPr>
                                  <m:ctrlPr>
                                    <a:rPr lang="en-US" sz="2400" i="1">
                                      <a:solidFill>
                                        <a:schemeClr val="tx1">
                                          <a:lumMod val="75000"/>
                                          <a:lumOff val="25000"/>
                                        </a:schemeClr>
                                      </a:solidFill>
                                      <a:latin typeface="Cambria Math" panose="02040503050406030204" pitchFamily="18" charset="0"/>
                                    </a:rPr>
                                  </m:ctrlPr>
                                </m:fPr>
                                <m:num>
                                  <m:r>
                                    <a:rPr lang="en-US" sz="2400" i="1">
                                      <a:solidFill>
                                        <a:schemeClr val="tx1">
                                          <a:lumMod val="75000"/>
                                          <a:lumOff val="25000"/>
                                        </a:schemeClr>
                                      </a:solidFill>
                                      <a:latin typeface="Cambria Math" panose="02040503050406030204" pitchFamily="18" charset="0"/>
                                    </a:rPr>
                                    <m:t>1</m:t>
                                  </m:r>
                                </m:num>
                                <m:den>
                                  <m:r>
                                    <a:rPr lang="en-US" sz="2400" i="1">
                                      <a:solidFill>
                                        <a:schemeClr val="tx1">
                                          <a:lumMod val="75000"/>
                                          <a:lumOff val="25000"/>
                                        </a:schemeClr>
                                      </a:solidFill>
                                      <a:latin typeface="Cambria Math" panose="02040503050406030204" pitchFamily="18" charset="0"/>
                                    </a:rPr>
                                    <m:t>𝑛</m:t>
                                  </m:r>
                                </m:den>
                              </m:f>
                              <m:r>
                                <a:rPr lang="en-US" sz="2400" i="1">
                                  <a:solidFill>
                                    <a:schemeClr val="tx1">
                                      <a:lumMod val="75000"/>
                                      <a:lumOff val="25000"/>
                                    </a:schemeClr>
                                  </a:solidFill>
                                  <a:latin typeface="Cambria Math" panose="02040503050406030204" pitchFamily="18" charset="0"/>
                                </a:rPr>
                                <m:t>+</m:t>
                              </m:r>
                              <m:f>
                                <m:fPr>
                                  <m:ctrlPr>
                                    <a:rPr lang="en-US" sz="2400" i="1">
                                      <a:solidFill>
                                        <a:schemeClr val="tx1">
                                          <a:lumMod val="75000"/>
                                          <a:lumOff val="25000"/>
                                        </a:schemeClr>
                                      </a:solidFill>
                                      <a:latin typeface="Cambria Math" panose="02040503050406030204" pitchFamily="18" charset="0"/>
                                    </a:rPr>
                                  </m:ctrlPr>
                                </m:fPr>
                                <m:num>
                                  <m:sSup>
                                    <m:sSupPr>
                                      <m:ctrlPr>
                                        <a:rPr lang="en-US" sz="2400" i="1">
                                          <a:solidFill>
                                            <a:schemeClr val="tx1">
                                              <a:lumMod val="75000"/>
                                              <a:lumOff val="25000"/>
                                            </a:schemeClr>
                                          </a:solidFill>
                                          <a:latin typeface="Cambria Math" panose="02040503050406030204" pitchFamily="18" charset="0"/>
                                        </a:rPr>
                                      </m:ctrlPr>
                                    </m:sSupPr>
                                    <m:e>
                                      <m:acc>
                                        <m:accPr>
                                          <m:chr m:val="̅"/>
                                          <m:ctrlPr>
                                            <a:rPr lang="en-US" sz="2400" i="1">
                                              <a:solidFill>
                                                <a:schemeClr val="tx1">
                                                  <a:lumMod val="75000"/>
                                                  <a:lumOff val="25000"/>
                                                </a:schemeClr>
                                              </a:solidFill>
                                              <a:latin typeface="Cambria Math" panose="02040503050406030204" pitchFamily="18" charset="0"/>
                                            </a:rPr>
                                          </m:ctrlPr>
                                        </m:accPr>
                                        <m:e>
                                          <m:r>
                                            <a:rPr lang="en-US" sz="2400" i="1">
                                              <a:solidFill>
                                                <a:schemeClr val="tx1">
                                                  <a:lumMod val="75000"/>
                                                  <a:lumOff val="25000"/>
                                                </a:schemeClr>
                                              </a:solidFill>
                                              <a:latin typeface="Cambria Math" panose="02040503050406030204" pitchFamily="18" charset="0"/>
                                            </a:rPr>
                                            <m:t>𝑥</m:t>
                                          </m:r>
                                        </m:e>
                                      </m:acc>
                                    </m:e>
                                    <m:sup>
                                      <m:r>
                                        <a:rPr lang="en-US" sz="2400" i="1">
                                          <a:solidFill>
                                            <a:schemeClr val="tx1">
                                              <a:lumMod val="75000"/>
                                              <a:lumOff val="25000"/>
                                            </a:schemeClr>
                                          </a:solidFill>
                                          <a:latin typeface="Cambria Math" panose="02040503050406030204" pitchFamily="18" charset="0"/>
                                        </a:rPr>
                                        <m:t>2</m:t>
                                      </m:r>
                                    </m:sup>
                                  </m:sSup>
                                </m:num>
                                <m:den>
                                  <m:r>
                                    <a:rPr lang="en-US" sz="2400" i="1">
                                      <a:solidFill>
                                        <a:schemeClr val="tx1">
                                          <a:lumMod val="75000"/>
                                          <a:lumOff val="25000"/>
                                        </a:schemeClr>
                                      </a:solidFill>
                                      <a:latin typeface="Cambria Math" panose="02040503050406030204" pitchFamily="18" charset="0"/>
                                    </a:rPr>
                                    <m:t>∑</m:t>
                                  </m:r>
                                  <m:sSup>
                                    <m:sSupPr>
                                      <m:ctrlPr>
                                        <a:rPr lang="en-US" sz="2400" i="1">
                                          <a:solidFill>
                                            <a:schemeClr val="tx1">
                                              <a:lumMod val="75000"/>
                                              <a:lumOff val="25000"/>
                                            </a:schemeClr>
                                          </a:solidFill>
                                          <a:latin typeface="Cambria Math" panose="02040503050406030204" pitchFamily="18" charset="0"/>
                                        </a:rPr>
                                      </m:ctrlPr>
                                    </m:sSupPr>
                                    <m:e>
                                      <m:d>
                                        <m:dPr>
                                          <m:ctrlPr>
                                            <a:rPr lang="en-US" sz="2400" i="1">
                                              <a:solidFill>
                                                <a:schemeClr val="tx1">
                                                  <a:lumMod val="75000"/>
                                                  <a:lumOff val="25000"/>
                                                </a:schemeClr>
                                              </a:solidFill>
                                              <a:latin typeface="Cambria Math" panose="02040503050406030204" pitchFamily="18" charset="0"/>
                                            </a:rPr>
                                          </m:ctrlPr>
                                        </m:dPr>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𝑥</m:t>
                                              </m:r>
                                            </m:e>
                                            <m:sub>
                                              <m:r>
                                                <a:rPr lang="en-US" sz="2400" i="1">
                                                  <a:solidFill>
                                                    <a:schemeClr val="tx1">
                                                      <a:lumMod val="75000"/>
                                                      <a:lumOff val="25000"/>
                                                    </a:schemeClr>
                                                  </a:solidFill>
                                                  <a:latin typeface="Cambria Math" panose="02040503050406030204" pitchFamily="18" charset="0"/>
                                                </a:rPr>
                                                <m:t>𝑖</m:t>
                                              </m:r>
                                            </m:sub>
                                          </m:sSub>
                                          <m:r>
                                            <a:rPr lang="en-US" sz="2400" i="1">
                                              <a:solidFill>
                                                <a:schemeClr val="tx1">
                                                  <a:lumMod val="75000"/>
                                                  <a:lumOff val="25000"/>
                                                </a:schemeClr>
                                              </a:solidFill>
                                              <a:latin typeface="Cambria Math" panose="02040503050406030204" pitchFamily="18" charset="0"/>
                                            </a:rPr>
                                            <m:t>−</m:t>
                                          </m:r>
                                          <m:acc>
                                            <m:accPr>
                                              <m:chr m:val="̅"/>
                                              <m:ctrlPr>
                                                <a:rPr lang="en-US" sz="2400" i="1">
                                                  <a:solidFill>
                                                    <a:schemeClr val="tx1">
                                                      <a:lumMod val="75000"/>
                                                      <a:lumOff val="25000"/>
                                                    </a:schemeClr>
                                                  </a:solidFill>
                                                  <a:latin typeface="Cambria Math" panose="02040503050406030204" pitchFamily="18" charset="0"/>
                                                </a:rPr>
                                              </m:ctrlPr>
                                            </m:accPr>
                                            <m:e>
                                              <m:r>
                                                <a:rPr lang="en-US" sz="2400" i="1">
                                                  <a:solidFill>
                                                    <a:schemeClr val="tx1">
                                                      <a:lumMod val="75000"/>
                                                      <a:lumOff val="25000"/>
                                                    </a:schemeClr>
                                                  </a:solidFill>
                                                  <a:latin typeface="Cambria Math" panose="02040503050406030204" pitchFamily="18" charset="0"/>
                                                </a:rPr>
                                                <m:t>𝑥</m:t>
                                              </m:r>
                                            </m:e>
                                          </m:acc>
                                        </m:e>
                                      </m:d>
                                    </m:e>
                                    <m:sup>
                                      <m:r>
                                        <a:rPr lang="en-US" sz="2400" i="1">
                                          <a:solidFill>
                                            <a:schemeClr val="tx1">
                                              <a:lumMod val="75000"/>
                                              <a:lumOff val="25000"/>
                                            </a:schemeClr>
                                          </a:solidFill>
                                          <a:latin typeface="Cambria Math" panose="02040503050406030204" pitchFamily="18" charset="0"/>
                                        </a:rPr>
                                        <m:t>2</m:t>
                                      </m:r>
                                    </m:sup>
                                  </m:sSup>
                                </m:den>
                              </m:f>
                            </m:e>
                          </m:d>
                        </m:e>
                      </m:d>
                    </m:oMath>
                  </m:oMathPara>
                </a14:m>
                <a:endParaRPr lang="en-US" sz="2400" dirty="0">
                  <a:solidFill>
                    <a:schemeClr val="tx1">
                      <a:lumMod val="75000"/>
                      <a:lumOff val="25000"/>
                    </a:schemeClr>
                  </a:solidFill>
                </a:endParaRPr>
              </a:p>
              <a:p>
                <a:pPr>
                  <a:spcBef>
                    <a:spcPts val="0"/>
                  </a:spcBef>
                  <a:spcAft>
                    <a:spcPts val="1200"/>
                  </a:spcAft>
                </a:pPr>
                <a14:m>
                  <m:oMathPara xmlns:m="http://schemas.openxmlformats.org/officeDocument/2006/math">
                    <m:oMathParaPr>
                      <m:jc m:val="centerGroup"/>
                    </m:oMathParaPr>
                    <m:oMath xmlns:m="http://schemas.openxmlformats.org/officeDocument/2006/math">
                      <m:sSub>
                        <m:sSubPr>
                          <m:ctrlPr>
                            <a:rPr lang="en-US" sz="2400" i="1">
                              <a:solidFill>
                                <a:schemeClr val="tx1">
                                  <a:lumMod val="75000"/>
                                  <a:lumOff val="25000"/>
                                </a:schemeClr>
                              </a:solidFill>
                              <a:latin typeface="Cambria Math" panose="02040503050406030204" pitchFamily="18" charset="0"/>
                            </a:rPr>
                          </m:ctrlPr>
                        </m:sSubPr>
                        <m:e>
                          <m:acc>
                            <m:accPr>
                              <m:chr m:val="̂"/>
                              <m:ctrlPr>
                                <a:rPr lang="en-US" sz="2400" i="1">
                                  <a:solidFill>
                                    <a:schemeClr val="tx1">
                                      <a:lumMod val="75000"/>
                                      <a:lumOff val="25000"/>
                                    </a:schemeClr>
                                  </a:solidFill>
                                  <a:latin typeface="Cambria Math" panose="02040503050406030204" pitchFamily="18" charset="0"/>
                                </a:rPr>
                              </m:ctrlPr>
                            </m:accPr>
                            <m:e>
                              <m:r>
                                <a:rPr lang="en-US" sz="2400" i="1">
                                  <a:solidFill>
                                    <a:schemeClr val="tx1">
                                      <a:lumMod val="75000"/>
                                      <a:lumOff val="25000"/>
                                    </a:schemeClr>
                                  </a:solidFill>
                                  <a:latin typeface="Cambria Math" panose="02040503050406030204" pitchFamily="18" charset="0"/>
                                </a:rPr>
                                <m:t>𝛽</m:t>
                              </m:r>
                            </m:e>
                          </m:acc>
                        </m:e>
                        <m:sub>
                          <m:r>
                            <a:rPr lang="en-US" sz="2400" i="1">
                              <a:solidFill>
                                <a:schemeClr val="tx1">
                                  <a:lumMod val="75000"/>
                                  <a:lumOff val="25000"/>
                                </a:schemeClr>
                              </a:solidFill>
                              <a:latin typeface="Cambria Math" panose="02040503050406030204" pitchFamily="18" charset="0"/>
                            </a:rPr>
                            <m:t>1</m:t>
                          </m:r>
                        </m:sub>
                      </m:sSub>
                      <m:r>
                        <a:rPr lang="en-US" sz="2400" i="1">
                          <a:solidFill>
                            <a:schemeClr val="tx1">
                              <a:lumMod val="75000"/>
                              <a:lumOff val="25000"/>
                            </a:schemeClr>
                          </a:solidFill>
                          <a:latin typeface="Cambria Math" panose="02040503050406030204" pitchFamily="18" charset="0"/>
                        </a:rPr>
                        <m:t>∼</m:t>
                      </m:r>
                      <m:r>
                        <a:rPr lang="en-US" sz="2400" i="1">
                          <a:solidFill>
                            <a:schemeClr val="tx1">
                              <a:lumMod val="75000"/>
                              <a:lumOff val="25000"/>
                            </a:schemeClr>
                          </a:solidFill>
                          <a:latin typeface="Cambria Math" panose="02040503050406030204" pitchFamily="18" charset="0"/>
                        </a:rPr>
                        <m:t>𝑁</m:t>
                      </m:r>
                      <m:d>
                        <m:dPr>
                          <m:ctrlPr>
                            <a:rPr lang="en-US" sz="2400" i="1">
                              <a:solidFill>
                                <a:schemeClr val="tx1">
                                  <a:lumMod val="75000"/>
                                  <a:lumOff val="25000"/>
                                </a:schemeClr>
                              </a:solidFill>
                              <a:latin typeface="Cambria Math" panose="02040503050406030204" pitchFamily="18" charset="0"/>
                            </a:rPr>
                          </m:ctrlPr>
                        </m:dPr>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𝛽</m:t>
                              </m:r>
                            </m:e>
                            <m:sub>
                              <m:r>
                                <a:rPr lang="en-US" sz="2400" i="1">
                                  <a:solidFill>
                                    <a:schemeClr val="tx1">
                                      <a:lumMod val="75000"/>
                                      <a:lumOff val="25000"/>
                                    </a:schemeClr>
                                  </a:solidFill>
                                  <a:latin typeface="Cambria Math" panose="02040503050406030204" pitchFamily="18" charset="0"/>
                                </a:rPr>
                                <m:t>1</m:t>
                              </m:r>
                            </m:sub>
                          </m:sSub>
                          <m:r>
                            <a:rPr lang="en-US" sz="2400" i="1">
                              <a:solidFill>
                                <a:schemeClr val="tx1">
                                  <a:lumMod val="75000"/>
                                  <a:lumOff val="25000"/>
                                </a:schemeClr>
                              </a:solidFill>
                              <a:latin typeface="Cambria Math" panose="02040503050406030204" pitchFamily="18" charset="0"/>
                            </a:rPr>
                            <m:t>,</m:t>
                          </m:r>
                          <m:f>
                            <m:fPr>
                              <m:ctrlPr>
                                <a:rPr lang="en-US" sz="2400" i="1">
                                  <a:solidFill>
                                    <a:schemeClr val="tx1">
                                      <a:lumMod val="75000"/>
                                      <a:lumOff val="25000"/>
                                    </a:schemeClr>
                                  </a:solidFill>
                                  <a:latin typeface="Cambria Math" panose="02040503050406030204" pitchFamily="18" charset="0"/>
                                </a:rPr>
                              </m:ctrlPr>
                            </m:fPr>
                            <m:num>
                              <m:sSup>
                                <m:sSupPr>
                                  <m:ctrlPr>
                                    <a:rPr lang="en-US" sz="2400" i="1">
                                      <a:solidFill>
                                        <a:schemeClr val="tx1">
                                          <a:lumMod val="75000"/>
                                          <a:lumOff val="25000"/>
                                        </a:schemeClr>
                                      </a:solidFill>
                                      <a:latin typeface="Cambria Math" panose="02040503050406030204" pitchFamily="18" charset="0"/>
                                    </a:rPr>
                                  </m:ctrlPr>
                                </m:sSupPr>
                                <m:e>
                                  <m:r>
                                    <a:rPr lang="en-US" sz="2400" i="1">
                                      <a:solidFill>
                                        <a:schemeClr val="tx1">
                                          <a:lumMod val="75000"/>
                                          <a:lumOff val="25000"/>
                                        </a:schemeClr>
                                      </a:solidFill>
                                      <a:latin typeface="Cambria Math" panose="02040503050406030204" pitchFamily="18" charset="0"/>
                                    </a:rPr>
                                    <m:t>𝜎</m:t>
                                  </m:r>
                                </m:e>
                                <m:sup>
                                  <m:r>
                                    <a:rPr lang="en-US" sz="2400" i="1">
                                      <a:solidFill>
                                        <a:schemeClr val="tx1">
                                          <a:lumMod val="75000"/>
                                          <a:lumOff val="25000"/>
                                        </a:schemeClr>
                                      </a:solidFill>
                                      <a:latin typeface="Cambria Math" panose="02040503050406030204" pitchFamily="18" charset="0"/>
                                    </a:rPr>
                                    <m:t>2</m:t>
                                  </m:r>
                                </m:sup>
                              </m:sSup>
                            </m:num>
                            <m:den>
                              <m:r>
                                <a:rPr lang="en-US" sz="2400" i="1">
                                  <a:solidFill>
                                    <a:schemeClr val="tx1">
                                      <a:lumMod val="75000"/>
                                      <a:lumOff val="25000"/>
                                    </a:schemeClr>
                                  </a:solidFill>
                                  <a:latin typeface="Cambria Math" panose="02040503050406030204" pitchFamily="18" charset="0"/>
                                </a:rPr>
                                <m:t>∑</m:t>
                              </m:r>
                              <m:sSup>
                                <m:sSupPr>
                                  <m:ctrlPr>
                                    <a:rPr lang="en-US" sz="2400" i="1">
                                      <a:solidFill>
                                        <a:schemeClr val="tx1">
                                          <a:lumMod val="75000"/>
                                          <a:lumOff val="25000"/>
                                        </a:schemeClr>
                                      </a:solidFill>
                                      <a:latin typeface="Cambria Math" panose="02040503050406030204" pitchFamily="18" charset="0"/>
                                    </a:rPr>
                                  </m:ctrlPr>
                                </m:sSupPr>
                                <m:e>
                                  <m:d>
                                    <m:dPr>
                                      <m:ctrlPr>
                                        <a:rPr lang="en-US" sz="2400" i="1">
                                          <a:solidFill>
                                            <a:schemeClr val="tx1">
                                              <a:lumMod val="75000"/>
                                              <a:lumOff val="25000"/>
                                            </a:schemeClr>
                                          </a:solidFill>
                                          <a:latin typeface="Cambria Math" panose="02040503050406030204" pitchFamily="18" charset="0"/>
                                        </a:rPr>
                                      </m:ctrlPr>
                                    </m:dPr>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𝑥</m:t>
                                          </m:r>
                                        </m:e>
                                        <m:sub>
                                          <m:r>
                                            <a:rPr lang="en-US" sz="2400" i="1">
                                              <a:solidFill>
                                                <a:schemeClr val="tx1">
                                                  <a:lumMod val="75000"/>
                                                  <a:lumOff val="25000"/>
                                                </a:schemeClr>
                                              </a:solidFill>
                                              <a:latin typeface="Cambria Math" panose="02040503050406030204" pitchFamily="18" charset="0"/>
                                            </a:rPr>
                                            <m:t>𝑖</m:t>
                                          </m:r>
                                        </m:sub>
                                      </m:sSub>
                                      <m:r>
                                        <a:rPr lang="en-US" sz="2400" i="1">
                                          <a:solidFill>
                                            <a:schemeClr val="tx1">
                                              <a:lumMod val="75000"/>
                                              <a:lumOff val="25000"/>
                                            </a:schemeClr>
                                          </a:solidFill>
                                          <a:latin typeface="Cambria Math" panose="02040503050406030204" pitchFamily="18" charset="0"/>
                                        </a:rPr>
                                        <m:t>−</m:t>
                                      </m:r>
                                      <m:acc>
                                        <m:accPr>
                                          <m:chr m:val="̅"/>
                                          <m:ctrlPr>
                                            <a:rPr lang="en-US" sz="2400" i="1">
                                              <a:solidFill>
                                                <a:schemeClr val="tx1">
                                                  <a:lumMod val="75000"/>
                                                  <a:lumOff val="25000"/>
                                                </a:schemeClr>
                                              </a:solidFill>
                                              <a:latin typeface="Cambria Math" panose="02040503050406030204" pitchFamily="18" charset="0"/>
                                            </a:rPr>
                                          </m:ctrlPr>
                                        </m:accPr>
                                        <m:e>
                                          <m:r>
                                            <a:rPr lang="en-US" sz="2400" i="1">
                                              <a:solidFill>
                                                <a:schemeClr val="tx1">
                                                  <a:lumMod val="75000"/>
                                                  <a:lumOff val="25000"/>
                                                </a:schemeClr>
                                              </a:solidFill>
                                              <a:latin typeface="Cambria Math" panose="02040503050406030204" pitchFamily="18" charset="0"/>
                                            </a:rPr>
                                            <m:t>𝑥</m:t>
                                          </m:r>
                                        </m:e>
                                      </m:acc>
                                    </m:e>
                                  </m:d>
                                </m:e>
                                <m:sup>
                                  <m:r>
                                    <a:rPr lang="en-US" sz="2400" i="1">
                                      <a:solidFill>
                                        <a:schemeClr val="tx1">
                                          <a:lumMod val="75000"/>
                                          <a:lumOff val="25000"/>
                                        </a:schemeClr>
                                      </a:solidFill>
                                      <a:latin typeface="Cambria Math" panose="02040503050406030204" pitchFamily="18" charset="0"/>
                                    </a:rPr>
                                    <m:t>2</m:t>
                                  </m:r>
                                </m:sup>
                              </m:sSup>
                            </m:den>
                          </m:f>
                        </m:e>
                      </m:d>
                    </m:oMath>
                  </m:oMathPara>
                </a14:m>
                <a:endParaRPr lang="en-US" sz="2400" dirty="0"/>
              </a:p>
            </p:txBody>
          </p:sp>
        </mc:Choice>
        <mc:Fallback xmlns="">
          <p:sp>
            <p:nvSpPr>
              <p:cNvPr id="5" name="Rectangle 4">
                <a:extLst>
                  <a:ext uri="{FF2B5EF4-FFF2-40B4-BE49-F238E27FC236}">
                    <a16:creationId xmlns:a16="http://schemas.microsoft.com/office/drawing/2014/main" id="{EA282456-EC18-A54E-8E62-39BDD19A7DA7}"/>
                  </a:ext>
                </a:extLst>
              </p:cNvPr>
              <p:cNvSpPr>
                <a:spLocks noRot="1" noChangeAspect="1" noMove="1" noResize="1" noEditPoints="1" noAdjustHandles="1" noChangeArrowheads="1" noChangeShapeType="1" noTextEdit="1"/>
              </p:cNvSpPr>
              <p:nvPr/>
            </p:nvSpPr>
            <p:spPr>
              <a:xfrm>
                <a:off x="3063218" y="2787582"/>
                <a:ext cx="5266394" cy="219201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619725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linearity</a:t>
            </a:r>
          </a:p>
        </p:txBody>
      </p:sp>
      <p:sp>
        <p:nvSpPr>
          <p:cNvPr id="3" name="Content Placeholder 2"/>
          <p:cNvSpPr>
            <a:spLocks noGrp="1"/>
          </p:cNvSpPr>
          <p:nvPr>
            <p:ph idx="1"/>
          </p:nvPr>
        </p:nvSpPr>
        <p:spPr/>
        <p:txBody>
          <a:bodyPr/>
          <a:lstStyle/>
          <a:p>
            <a:r>
              <a:rPr lang="en-US" b="1" dirty="0"/>
              <a:t>We change</a:t>
            </a:r>
          </a:p>
          <a:p>
            <a:endParaRPr lang="en-US" b="1" dirty="0"/>
          </a:p>
          <a:p>
            <a:endParaRPr lang="en-US" b="1" dirty="0"/>
          </a:p>
          <a:p>
            <a:r>
              <a:rPr lang="en-US" b="1" dirty="0"/>
              <a:t>To  </a:t>
            </a:r>
          </a:p>
        </p:txBody>
      </p:sp>
      <p:sp>
        <p:nvSpPr>
          <p:cNvPr id="5" name="Slide Number Placeholder 4"/>
          <p:cNvSpPr>
            <a:spLocks noGrp="1"/>
          </p:cNvSpPr>
          <p:nvPr>
            <p:ph type="sldNum" sz="quarter" idx="12"/>
          </p:nvPr>
        </p:nvSpPr>
        <p:spPr/>
        <p:txBody>
          <a:bodyPr/>
          <a:lstStyle/>
          <a:p>
            <a:fld id="{81B7CCDB-6D39-0547-B7B3-C80E39D6513A}" type="slidenum">
              <a:rPr lang="en-US" smtClean="0"/>
              <a:t>60</a:t>
            </a:fld>
            <a:endParaRPr lang="en-US"/>
          </a:p>
        </p:txBody>
      </p:sp>
      <p:pic>
        <p:nvPicPr>
          <p:cNvPr id="4" name="Picture 3"/>
          <p:cNvPicPr>
            <a:picLocks noChangeAspect="1"/>
          </p:cNvPicPr>
          <p:nvPr/>
        </p:nvPicPr>
        <p:blipFill>
          <a:blip r:embed="rId2"/>
          <a:stretch>
            <a:fillRect/>
          </a:stretch>
        </p:blipFill>
        <p:spPr>
          <a:xfrm>
            <a:off x="2492569" y="3210468"/>
            <a:ext cx="6024880" cy="335280"/>
          </a:xfrm>
          <a:prstGeom prst="rect">
            <a:avLst/>
          </a:prstGeom>
        </p:spPr>
      </p:pic>
      <p:pic>
        <p:nvPicPr>
          <p:cNvPr id="6" name="Picture 5"/>
          <p:cNvPicPr>
            <a:picLocks noChangeAspect="1"/>
          </p:cNvPicPr>
          <p:nvPr/>
        </p:nvPicPr>
        <p:blipFill>
          <a:blip r:embed="rId3"/>
          <a:stretch>
            <a:fillRect/>
          </a:stretch>
        </p:blipFill>
        <p:spPr>
          <a:xfrm>
            <a:off x="3361249" y="2069617"/>
            <a:ext cx="4287520" cy="335280"/>
          </a:xfrm>
          <a:prstGeom prst="rect">
            <a:avLst/>
          </a:prstGeom>
        </p:spPr>
      </p:pic>
      <p:sp>
        <p:nvSpPr>
          <p:cNvPr id="7" name="Rectangle 6"/>
          <p:cNvSpPr/>
          <p:nvPr/>
        </p:nvSpPr>
        <p:spPr>
          <a:xfrm>
            <a:off x="6593420" y="3049376"/>
            <a:ext cx="1394460" cy="685800"/>
          </a:xfrm>
          <a:prstGeom prst="rect">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2448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211" y="153087"/>
            <a:ext cx="11839531" cy="4358952"/>
          </a:xfrm>
          <a:prstGeom prst="rect">
            <a:avLst/>
          </a:prstGeom>
          <a:ln>
            <a:noFill/>
          </a:ln>
        </p:spPr>
      </p:pic>
      <p:sp>
        <p:nvSpPr>
          <p:cNvPr id="2" name="Content Placeholder 1"/>
          <p:cNvSpPr>
            <a:spLocks noGrp="1"/>
          </p:cNvSpPr>
          <p:nvPr>
            <p:ph idx="1"/>
          </p:nvPr>
        </p:nvSpPr>
        <p:spPr>
          <a:xfrm>
            <a:off x="239392" y="9241"/>
            <a:ext cx="10327008" cy="1599950"/>
          </a:xfrm>
        </p:spPr>
        <p:txBody>
          <a:bodyPr/>
          <a:lstStyle/>
          <a:p>
            <a:r>
              <a:rPr lang="en-US" sz="2400" b="1" dirty="0">
                <a:solidFill>
                  <a:schemeClr val="accent2"/>
                </a:solidFill>
              </a:rPr>
              <a:t>What does it mean?</a:t>
            </a:r>
          </a:p>
        </p:txBody>
      </p:sp>
      <p:sp>
        <p:nvSpPr>
          <p:cNvPr id="4" name="Slide Number Placeholder 3"/>
          <p:cNvSpPr>
            <a:spLocks noGrp="1"/>
          </p:cNvSpPr>
          <p:nvPr>
            <p:ph type="sldNum" sz="quarter" idx="12"/>
          </p:nvPr>
        </p:nvSpPr>
        <p:spPr/>
        <p:txBody>
          <a:bodyPr/>
          <a:lstStyle/>
          <a:p>
            <a:fld id="{81B7CCDB-6D39-0547-B7B3-C80E39D6513A}" type="slidenum">
              <a:rPr lang="en-US" smtClean="0"/>
              <a:t>61</a:t>
            </a:fld>
            <a:endParaRPr lang="en-US"/>
          </a:p>
        </p:txBody>
      </p:sp>
      <p:grpSp>
        <p:nvGrpSpPr>
          <p:cNvPr id="15" name="Group 14"/>
          <p:cNvGrpSpPr/>
          <p:nvPr/>
        </p:nvGrpSpPr>
        <p:grpSpPr>
          <a:xfrm>
            <a:off x="4390685" y="4152033"/>
            <a:ext cx="7622332" cy="2248767"/>
            <a:chOff x="4390685" y="4152033"/>
            <a:chExt cx="7622332" cy="2248767"/>
          </a:xfrm>
        </p:grpSpPr>
        <mc:AlternateContent xmlns:mc="http://schemas.openxmlformats.org/markup-compatibility/2006" xmlns:a14="http://schemas.microsoft.com/office/drawing/2010/main">
          <mc:Choice Requires="a14">
            <p:sp>
              <p:nvSpPr>
                <p:cNvPr id="6" name="TextBox 5"/>
                <p:cNvSpPr txBox="1"/>
                <p:nvPr/>
              </p:nvSpPr>
              <p:spPr>
                <a:xfrm>
                  <a:off x="4390685" y="5576985"/>
                  <a:ext cx="7622332" cy="8238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charset="0"/>
                              </a:rPr>
                              <m:t>𝑥</m:t>
                            </m:r>
                          </m:e>
                          <m:sub>
                            <m:r>
                              <a:rPr lang="en-US" sz="2400" b="0" i="1" smtClean="0">
                                <a:solidFill>
                                  <a:schemeClr val="tx1">
                                    <a:lumMod val="75000"/>
                                    <a:lumOff val="25000"/>
                                  </a:schemeClr>
                                </a:solidFill>
                                <a:latin typeface="Cambria Math" charset="0"/>
                              </a:rPr>
                              <m:t>𝑆𝑡𝑢𝑑𝑒𝑛𝑡</m:t>
                            </m:r>
                          </m:sub>
                        </m:sSub>
                        <m:r>
                          <a:rPr lang="en-US" sz="2400" b="0" i="1" smtClean="0">
                            <a:solidFill>
                              <a:schemeClr val="tx1">
                                <a:lumMod val="75000"/>
                                <a:lumOff val="25000"/>
                              </a:schemeClr>
                            </a:solidFill>
                            <a:latin typeface="Cambria Math" charset="0"/>
                          </a:rPr>
                          <m:t>=</m:t>
                        </m:r>
                        <m:d>
                          <m:dPr>
                            <m:begChr m:val="{"/>
                            <m:endChr m:val=""/>
                            <m:ctrlPr>
                              <a:rPr lang="mr-IN" sz="2400" b="0" i="1" smtClean="0">
                                <a:solidFill>
                                  <a:schemeClr val="tx1">
                                    <a:lumMod val="75000"/>
                                    <a:lumOff val="25000"/>
                                  </a:schemeClr>
                                </a:solidFill>
                                <a:latin typeface="Cambria Math" panose="02040503050406030204" pitchFamily="18" charset="0"/>
                              </a:rPr>
                            </m:ctrlPr>
                          </m:dPr>
                          <m:e>
                            <m:eqArr>
                              <m:eqArrPr>
                                <m:ctrlPr>
                                  <a:rPr lang="mr-IN" sz="2400" b="0" i="1" smtClean="0">
                                    <a:solidFill>
                                      <a:schemeClr val="tx1">
                                        <a:lumMod val="75000"/>
                                        <a:lumOff val="25000"/>
                                      </a:schemeClr>
                                    </a:solidFill>
                                    <a:latin typeface="Cambria Math" panose="02040503050406030204" pitchFamily="18" charset="0"/>
                                  </a:rPr>
                                </m:ctrlPr>
                              </m:eqArrPr>
                              <m:e>
                                <m:m>
                                  <m:mPr>
                                    <m:mcs>
                                      <m:mc>
                                        <m:mcPr>
                                          <m:count m:val="2"/>
                                          <m:mcJc m:val="center"/>
                                        </m:mcPr>
                                      </m:mc>
                                    </m:mcs>
                                    <m:ctrlPr>
                                      <a:rPr lang="mr-IN" sz="2400" b="0" i="1" smtClean="0">
                                        <a:solidFill>
                                          <a:schemeClr val="tx1">
                                            <a:lumMod val="75000"/>
                                            <a:lumOff val="25000"/>
                                          </a:schemeClr>
                                        </a:solidFill>
                                        <a:latin typeface="Cambria Math" panose="02040503050406030204" pitchFamily="18" charset="0"/>
                                      </a:rPr>
                                    </m:ctrlPr>
                                  </m:mPr>
                                  <m:mr>
                                    <m:e>
                                      <m:r>
                                        <m:rPr>
                                          <m:brk m:alnAt="7"/>
                                        </m:rPr>
                                        <a:rPr lang="en-US" sz="2400" b="0" i="1" smtClean="0">
                                          <a:solidFill>
                                            <a:schemeClr val="tx1">
                                              <a:lumMod val="75000"/>
                                              <a:lumOff val="25000"/>
                                            </a:schemeClr>
                                          </a:solidFill>
                                          <a:latin typeface="Cambria Math" charset="0"/>
                                        </a:rPr>
                                        <m:t>0</m:t>
                                      </m:r>
                                    </m:e>
                                    <m:e>
                                      <m:r>
                                        <a:rPr lang="en-US" sz="2400" i="1">
                                          <a:solidFill>
                                            <a:schemeClr val="tx1">
                                              <a:lumMod val="75000"/>
                                              <a:lumOff val="25000"/>
                                            </a:schemeClr>
                                          </a:solidFill>
                                          <a:latin typeface="Cambria Math" charset="0"/>
                                        </a:rPr>
                                        <m:t>𝐵𝑎𝑙𝑎𝑛𝑐𝑒</m:t>
                                      </m:r>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0</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r>
                                        <a:rPr lang="en-US" sz="2400" i="1">
                                          <a:solidFill>
                                            <a:schemeClr val="tx1">
                                              <a:lumMod val="75000"/>
                                              <a:lumOff val="25000"/>
                                            </a:schemeClr>
                                          </a:solidFill>
                                          <a:latin typeface="Cambria Math" charset="0"/>
                                        </a:rPr>
                                        <m:t>𝐼𝑛𝑐𝑜𝑚𝑒</m:t>
                                      </m:r>
                                    </m:e>
                                  </m:mr>
                                </m:m>
                                <m:r>
                                  <a:rPr lang="en-US" sz="2400" b="0" i="1" smtClean="0">
                                    <a:solidFill>
                                      <a:schemeClr val="tx1">
                                        <a:lumMod val="75000"/>
                                        <a:lumOff val="25000"/>
                                      </a:schemeClr>
                                    </a:solidFill>
                                    <a:latin typeface="Cambria Math" charset="0"/>
                                  </a:rPr>
                                  <m:t>.                           </m:t>
                                </m:r>
                              </m:e>
                              <m:e>
                                <m:m>
                                  <m:mPr>
                                    <m:mcs>
                                      <m:mc>
                                        <m:mcPr>
                                          <m:count m:val="2"/>
                                          <m:mcJc m:val="center"/>
                                        </m:mcPr>
                                      </m:mc>
                                    </m:mcs>
                                    <m:ctrlPr>
                                      <a:rPr lang="mr-IN" sz="2400" b="0" i="1" smtClean="0">
                                        <a:solidFill>
                                          <a:schemeClr val="tx1">
                                            <a:lumMod val="75000"/>
                                            <a:lumOff val="25000"/>
                                          </a:schemeClr>
                                        </a:solidFill>
                                        <a:latin typeface="Cambria Math" panose="02040503050406030204" pitchFamily="18" charset="0"/>
                                      </a:rPr>
                                    </m:ctrlPr>
                                  </m:mPr>
                                  <m:mr>
                                    <m:e>
                                      <m:r>
                                        <m:rPr>
                                          <m:brk m:alnAt="7"/>
                                        </m:rPr>
                                        <a:rPr lang="en-US" sz="2400" b="0" i="1" smtClean="0">
                                          <a:solidFill>
                                            <a:schemeClr val="tx1">
                                              <a:lumMod val="75000"/>
                                              <a:lumOff val="25000"/>
                                            </a:schemeClr>
                                          </a:solidFill>
                                          <a:latin typeface="Cambria Math" charset="0"/>
                                        </a:rPr>
                                        <m:t>1</m:t>
                                      </m:r>
                                    </m:e>
                                    <m:e>
                                      <m:r>
                                        <a:rPr lang="en-US" sz="2400" i="1">
                                          <a:solidFill>
                                            <a:schemeClr val="tx1">
                                              <a:lumMod val="75000"/>
                                              <a:lumOff val="25000"/>
                                            </a:schemeClr>
                                          </a:solidFill>
                                          <a:latin typeface="Cambria Math" charset="0"/>
                                        </a:rPr>
                                        <m:t>𝐵𝑎𝑙𝑎𝑛𝑐𝑒</m:t>
                                      </m:r>
                                      <m:r>
                                        <a:rPr lang="en-US" sz="2400" i="1">
                                          <a:solidFill>
                                            <a:schemeClr val="tx1">
                                              <a:lumMod val="75000"/>
                                              <a:lumOff val="25000"/>
                                            </a:schemeClr>
                                          </a:solidFill>
                                          <a:latin typeface="Cambria Math" charset="0"/>
                                        </a:rPr>
                                        <m:t>=</m:t>
                                      </m:r>
                                      <m:d>
                                        <m:dPr>
                                          <m:ctrlPr>
                                            <a:rPr lang="en-US" sz="2400" i="1">
                                              <a:solidFill>
                                                <a:schemeClr val="tx1">
                                                  <a:lumMod val="75000"/>
                                                  <a:lumOff val="25000"/>
                                                </a:schemeClr>
                                              </a:solidFill>
                                              <a:latin typeface="Cambria Math" panose="02040503050406030204" pitchFamily="18" charset="0"/>
                                            </a:rPr>
                                          </m:ctrlPr>
                                        </m:dPr>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0</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2</m:t>
                                              </m:r>
                                            </m:sub>
                                          </m:sSub>
                                        </m:e>
                                      </m:d>
                                      <m:r>
                                        <a:rPr lang="en-US" sz="2400" i="1">
                                          <a:solidFill>
                                            <a:schemeClr val="tx1">
                                              <a:lumMod val="75000"/>
                                              <a:lumOff val="25000"/>
                                            </a:schemeClr>
                                          </a:solidFill>
                                          <a:latin typeface="Cambria Math" charset="0"/>
                                        </a:rPr>
                                        <m:t>+</m:t>
                                      </m:r>
                                      <m:d>
                                        <m:dPr>
                                          <m:ctrlPr>
                                            <a:rPr lang="en-US" sz="2400" i="1">
                                              <a:solidFill>
                                                <a:schemeClr val="tx1">
                                                  <a:lumMod val="75000"/>
                                                  <a:lumOff val="25000"/>
                                                </a:schemeClr>
                                              </a:solidFill>
                                              <a:latin typeface="Cambria Math" panose="02040503050406030204" pitchFamily="18" charset="0"/>
                                            </a:rPr>
                                          </m:ctrlPr>
                                        </m:dPr>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3</m:t>
                                              </m:r>
                                            </m:sub>
                                          </m:sSub>
                                        </m:e>
                                      </m:d>
                                      <m:r>
                                        <a:rPr lang="en-US" sz="2400" i="1">
                                          <a:solidFill>
                                            <a:schemeClr val="tx1">
                                              <a:lumMod val="75000"/>
                                              <a:lumOff val="25000"/>
                                            </a:schemeClr>
                                          </a:solidFill>
                                          <a:latin typeface="Cambria Math" charset="0"/>
                                        </a:rPr>
                                        <m:t>×</m:t>
                                      </m:r>
                                      <m:r>
                                        <a:rPr lang="en-US" sz="2400" i="1">
                                          <a:solidFill>
                                            <a:schemeClr val="tx1">
                                              <a:lumMod val="75000"/>
                                              <a:lumOff val="25000"/>
                                            </a:schemeClr>
                                          </a:solidFill>
                                          <a:latin typeface="Cambria Math" charset="0"/>
                                        </a:rPr>
                                        <m:t>𝐼𝑛𝑐𝑜𝑚𝑒</m:t>
                                      </m:r>
                                    </m:e>
                                  </m:mr>
                                </m:m>
                              </m:e>
                            </m:eqArr>
                          </m:e>
                        </m:d>
                      </m:oMath>
                    </m:oMathPara>
                  </a14:m>
                  <a:endParaRPr lang="en-US" sz="2400" dirty="0">
                    <a:solidFill>
                      <a:schemeClr val="tx1">
                        <a:lumMod val="75000"/>
                        <a:lumOff val="25000"/>
                      </a:schemeClr>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390685" y="5576985"/>
                  <a:ext cx="7622332" cy="823815"/>
                </a:xfrm>
                <a:prstGeom prst="rect">
                  <a:avLst/>
                </a:prstGeom>
                <a:blipFill rotWithShape="0">
                  <a:blip r:embed="rId3"/>
                  <a:stretch>
                    <a:fillRect/>
                  </a:stretch>
                </a:blipFill>
              </p:spPr>
              <p:txBody>
                <a:bodyPr/>
                <a:lstStyle/>
                <a:p>
                  <a:r>
                    <a:rPr lang="en-US">
                      <a:noFill/>
                    </a:rPr>
                    <a:t> </a:t>
                  </a:r>
                </a:p>
              </p:txBody>
            </p:sp>
          </mc:Fallback>
        </mc:AlternateContent>
        <p:cxnSp>
          <p:nvCxnSpPr>
            <p:cNvPr id="8" name="Straight Arrow Connector 7"/>
            <p:cNvCxnSpPr/>
            <p:nvPr/>
          </p:nvCxnSpPr>
          <p:spPr>
            <a:xfrm flipH="1" flipV="1">
              <a:off x="8334531" y="4152033"/>
              <a:ext cx="14990" cy="14093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639480" y="4014400"/>
            <a:ext cx="7622332" cy="1433517"/>
            <a:chOff x="639480" y="4014400"/>
            <a:chExt cx="7622332" cy="1433517"/>
          </a:xfrm>
        </p:grpSpPr>
        <mc:AlternateContent xmlns:mc="http://schemas.openxmlformats.org/markup-compatibility/2006" xmlns:a14="http://schemas.microsoft.com/office/drawing/2010/main">
          <mc:Choice Requires="a14">
            <p:sp>
              <p:nvSpPr>
                <p:cNvPr id="9" name="TextBox 8"/>
                <p:cNvSpPr txBox="1"/>
                <p:nvPr/>
              </p:nvSpPr>
              <p:spPr>
                <a:xfrm>
                  <a:off x="639480" y="4624102"/>
                  <a:ext cx="7622332" cy="8238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charset="0"/>
                              </a:rPr>
                              <m:t>𝑥</m:t>
                            </m:r>
                          </m:e>
                          <m:sub>
                            <m:r>
                              <a:rPr lang="en-US" sz="2400" b="0" i="1" smtClean="0">
                                <a:solidFill>
                                  <a:schemeClr val="tx1">
                                    <a:lumMod val="75000"/>
                                    <a:lumOff val="25000"/>
                                  </a:schemeClr>
                                </a:solidFill>
                                <a:latin typeface="Cambria Math" charset="0"/>
                              </a:rPr>
                              <m:t>𝑆𝑡𝑢𝑑𝑒𝑛𝑡</m:t>
                            </m:r>
                          </m:sub>
                        </m:sSub>
                        <m:r>
                          <a:rPr lang="en-US" sz="2400" b="0" i="1" smtClean="0">
                            <a:solidFill>
                              <a:schemeClr val="tx1">
                                <a:lumMod val="75000"/>
                                <a:lumOff val="25000"/>
                              </a:schemeClr>
                            </a:solidFill>
                            <a:latin typeface="Cambria Math" charset="0"/>
                          </a:rPr>
                          <m:t>=</m:t>
                        </m:r>
                        <m:d>
                          <m:dPr>
                            <m:begChr m:val="{"/>
                            <m:endChr m:val=""/>
                            <m:ctrlPr>
                              <a:rPr lang="mr-IN" sz="2400" b="0" i="1" smtClean="0">
                                <a:solidFill>
                                  <a:schemeClr val="tx1">
                                    <a:lumMod val="75000"/>
                                    <a:lumOff val="25000"/>
                                  </a:schemeClr>
                                </a:solidFill>
                                <a:latin typeface="Cambria Math" panose="02040503050406030204" pitchFamily="18" charset="0"/>
                              </a:rPr>
                            </m:ctrlPr>
                          </m:dPr>
                          <m:e>
                            <m:eqArr>
                              <m:eqArrPr>
                                <m:ctrlPr>
                                  <a:rPr lang="mr-IN" sz="2400" b="0" i="1" smtClean="0">
                                    <a:solidFill>
                                      <a:schemeClr val="tx1">
                                        <a:lumMod val="75000"/>
                                        <a:lumOff val="25000"/>
                                      </a:schemeClr>
                                    </a:solidFill>
                                    <a:latin typeface="Cambria Math" panose="02040503050406030204" pitchFamily="18" charset="0"/>
                                  </a:rPr>
                                </m:ctrlPr>
                              </m:eqArrPr>
                              <m:e>
                                <m:m>
                                  <m:mPr>
                                    <m:mcs>
                                      <m:mc>
                                        <m:mcPr>
                                          <m:count m:val="2"/>
                                          <m:mcJc m:val="center"/>
                                        </m:mcPr>
                                      </m:mc>
                                    </m:mcs>
                                    <m:ctrlPr>
                                      <a:rPr lang="mr-IN" sz="2400" b="0" i="1" smtClean="0">
                                        <a:solidFill>
                                          <a:schemeClr val="tx1">
                                            <a:lumMod val="75000"/>
                                            <a:lumOff val="25000"/>
                                          </a:schemeClr>
                                        </a:solidFill>
                                        <a:latin typeface="Cambria Math" panose="02040503050406030204" pitchFamily="18" charset="0"/>
                                      </a:rPr>
                                    </m:ctrlPr>
                                  </m:mPr>
                                  <m:mr>
                                    <m:e>
                                      <m:r>
                                        <m:rPr>
                                          <m:brk m:alnAt="7"/>
                                        </m:rPr>
                                        <a:rPr lang="en-US" sz="2400" b="0" i="1" smtClean="0">
                                          <a:solidFill>
                                            <a:schemeClr val="tx1">
                                              <a:lumMod val="75000"/>
                                              <a:lumOff val="25000"/>
                                            </a:schemeClr>
                                          </a:solidFill>
                                          <a:latin typeface="Cambria Math" charset="0"/>
                                        </a:rPr>
                                        <m:t>0</m:t>
                                      </m:r>
                                    </m:e>
                                    <m:e>
                                      <m:r>
                                        <a:rPr lang="en-US" sz="2400" i="1">
                                          <a:solidFill>
                                            <a:schemeClr val="tx1">
                                              <a:lumMod val="75000"/>
                                              <a:lumOff val="25000"/>
                                            </a:schemeClr>
                                          </a:solidFill>
                                          <a:latin typeface="Cambria Math" charset="0"/>
                                        </a:rPr>
                                        <m:t>𝐵𝑎𝑙𝑎𝑛𝑐𝑒</m:t>
                                      </m:r>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0</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r>
                                        <a:rPr lang="en-US" sz="2400" i="1">
                                          <a:solidFill>
                                            <a:schemeClr val="tx1">
                                              <a:lumMod val="75000"/>
                                              <a:lumOff val="25000"/>
                                            </a:schemeClr>
                                          </a:solidFill>
                                          <a:latin typeface="Cambria Math" charset="0"/>
                                        </a:rPr>
                                        <m:t>𝐼𝑛𝑐𝑜𝑚𝑒</m:t>
                                      </m:r>
                                    </m:e>
                                  </m:mr>
                                </m:m>
                                <m:r>
                                  <a:rPr lang="en-US" sz="2400" b="0" i="1" smtClean="0">
                                    <a:solidFill>
                                      <a:schemeClr val="tx1">
                                        <a:lumMod val="75000"/>
                                        <a:lumOff val="25000"/>
                                      </a:schemeClr>
                                    </a:solidFill>
                                    <a:latin typeface="Cambria Math" charset="0"/>
                                  </a:rPr>
                                  <m:t>.                           </m:t>
                                </m:r>
                              </m:e>
                              <m:e>
                                <m:m>
                                  <m:mPr>
                                    <m:mcs>
                                      <m:mc>
                                        <m:mcPr>
                                          <m:count m:val="2"/>
                                          <m:mcJc m:val="center"/>
                                        </m:mcPr>
                                      </m:mc>
                                    </m:mcs>
                                    <m:ctrlPr>
                                      <a:rPr lang="mr-IN" sz="2400" b="0" i="1" smtClean="0">
                                        <a:solidFill>
                                          <a:schemeClr val="tx1">
                                            <a:lumMod val="75000"/>
                                            <a:lumOff val="25000"/>
                                          </a:schemeClr>
                                        </a:solidFill>
                                        <a:latin typeface="Cambria Math" panose="02040503050406030204" pitchFamily="18" charset="0"/>
                                      </a:rPr>
                                    </m:ctrlPr>
                                  </m:mPr>
                                  <m:mr>
                                    <m:e>
                                      <m:r>
                                        <m:rPr>
                                          <m:brk m:alnAt="7"/>
                                        </m:rPr>
                                        <a:rPr lang="en-US" sz="2400" b="0" i="1" smtClean="0">
                                          <a:solidFill>
                                            <a:schemeClr val="tx1">
                                              <a:lumMod val="75000"/>
                                              <a:lumOff val="25000"/>
                                            </a:schemeClr>
                                          </a:solidFill>
                                          <a:latin typeface="Cambria Math" charset="0"/>
                                        </a:rPr>
                                        <m:t>1</m:t>
                                      </m:r>
                                    </m:e>
                                    <m:e>
                                      <m:r>
                                        <a:rPr lang="en-US" sz="2400" i="1">
                                          <a:solidFill>
                                            <a:schemeClr val="tx1">
                                              <a:lumMod val="75000"/>
                                              <a:lumOff val="25000"/>
                                            </a:schemeClr>
                                          </a:solidFill>
                                          <a:latin typeface="Cambria Math" charset="0"/>
                                        </a:rPr>
                                        <m:t>𝐵𝑎𝑙𝑎𝑛𝑐𝑒</m:t>
                                      </m:r>
                                      <m:r>
                                        <a:rPr lang="en-US" sz="2400" i="1">
                                          <a:solidFill>
                                            <a:schemeClr val="tx1">
                                              <a:lumMod val="75000"/>
                                              <a:lumOff val="25000"/>
                                            </a:schemeClr>
                                          </a:solidFill>
                                          <a:latin typeface="Cambria Math" charset="0"/>
                                        </a:rPr>
                                        <m:t>=</m:t>
                                      </m:r>
                                      <m:d>
                                        <m:dPr>
                                          <m:ctrlPr>
                                            <a:rPr lang="en-US" sz="2400" i="1">
                                              <a:solidFill>
                                                <a:schemeClr val="tx1">
                                                  <a:lumMod val="75000"/>
                                                  <a:lumOff val="25000"/>
                                                </a:schemeClr>
                                              </a:solidFill>
                                              <a:latin typeface="Cambria Math" panose="02040503050406030204" pitchFamily="18" charset="0"/>
                                            </a:rPr>
                                          </m:ctrlPr>
                                        </m:dPr>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0</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2</m:t>
                                              </m:r>
                                            </m:sub>
                                          </m:sSub>
                                        </m:e>
                                      </m:d>
                                      <m:r>
                                        <a:rPr lang="en-US" sz="2400" i="1">
                                          <a:solidFill>
                                            <a:schemeClr val="tx1">
                                              <a:lumMod val="75000"/>
                                              <a:lumOff val="25000"/>
                                            </a:schemeClr>
                                          </a:solidFill>
                                          <a:latin typeface="Cambria Math" charset="0"/>
                                        </a:rPr>
                                        <m:t>+</m:t>
                                      </m:r>
                                      <m:d>
                                        <m:dPr>
                                          <m:ctrlPr>
                                            <a:rPr lang="en-US" sz="2400" i="1">
                                              <a:solidFill>
                                                <a:schemeClr val="tx1">
                                                  <a:lumMod val="75000"/>
                                                  <a:lumOff val="25000"/>
                                                </a:schemeClr>
                                              </a:solidFill>
                                              <a:latin typeface="Cambria Math" panose="02040503050406030204" pitchFamily="18" charset="0"/>
                                            </a:rPr>
                                          </m:ctrlPr>
                                        </m:dPr>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1</m:t>
                                              </m:r>
                                            </m:sub>
                                          </m:sSub>
                                        </m:e>
                                      </m:d>
                                      <m:r>
                                        <a:rPr lang="en-US" sz="2400" i="1">
                                          <a:solidFill>
                                            <a:schemeClr val="tx1">
                                              <a:lumMod val="75000"/>
                                              <a:lumOff val="25000"/>
                                            </a:schemeClr>
                                          </a:solidFill>
                                          <a:latin typeface="Cambria Math" charset="0"/>
                                        </a:rPr>
                                        <m:t>×</m:t>
                                      </m:r>
                                      <m:r>
                                        <a:rPr lang="en-US" sz="2400" i="1">
                                          <a:solidFill>
                                            <a:schemeClr val="tx1">
                                              <a:lumMod val="75000"/>
                                              <a:lumOff val="25000"/>
                                            </a:schemeClr>
                                          </a:solidFill>
                                          <a:latin typeface="Cambria Math" charset="0"/>
                                        </a:rPr>
                                        <m:t>𝐼𝑛𝑐𝑜𝑚𝑒</m:t>
                                      </m:r>
                                      <m:r>
                                        <a:rPr lang="en-US" sz="2400" b="0" i="1" smtClean="0">
                                          <a:solidFill>
                                            <a:schemeClr val="tx1">
                                              <a:lumMod val="75000"/>
                                              <a:lumOff val="25000"/>
                                            </a:schemeClr>
                                          </a:solidFill>
                                          <a:latin typeface="Cambria Math" charset="0"/>
                                        </a:rPr>
                                        <m:t>.         </m:t>
                                      </m:r>
                                    </m:e>
                                  </m:mr>
                                </m:m>
                              </m:e>
                            </m:eqArr>
                          </m:e>
                        </m:d>
                      </m:oMath>
                    </m:oMathPara>
                  </a14:m>
                  <a:endParaRPr lang="en-US" sz="2400" dirty="0">
                    <a:solidFill>
                      <a:schemeClr val="tx1">
                        <a:lumMod val="75000"/>
                        <a:lumOff val="25000"/>
                      </a:schemeClr>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639480" y="4624102"/>
                  <a:ext cx="7622332" cy="823815"/>
                </a:xfrm>
                <a:prstGeom prst="rect">
                  <a:avLst/>
                </a:prstGeom>
                <a:blipFill rotWithShape="0">
                  <a:blip r:embed="rId4"/>
                  <a:stretch>
                    <a:fillRect/>
                  </a:stretch>
                </a:blipFill>
              </p:spPr>
              <p:txBody>
                <a:bodyPr/>
                <a:lstStyle/>
                <a:p>
                  <a:r>
                    <a:rPr lang="en-US">
                      <a:noFill/>
                    </a:rPr>
                    <a:t> </a:t>
                  </a:r>
                </a:p>
              </p:txBody>
            </p:sp>
          </mc:Fallback>
        </mc:AlternateContent>
        <p:cxnSp>
          <p:nvCxnSpPr>
            <p:cNvPr id="12" name="Straight Arrow Connector 11"/>
            <p:cNvCxnSpPr/>
            <p:nvPr/>
          </p:nvCxnSpPr>
          <p:spPr>
            <a:xfrm flipH="1" flipV="1">
              <a:off x="4335910" y="4014400"/>
              <a:ext cx="12155" cy="557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16" name="Rectangle 15"/>
          <p:cNvSpPr/>
          <p:nvPr/>
        </p:nvSpPr>
        <p:spPr>
          <a:xfrm>
            <a:off x="5802984" y="153087"/>
            <a:ext cx="5020526" cy="4140113"/>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4429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Predictors predictors predictors</a:t>
            </a:r>
          </a:p>
        </p:txBody>
      </p:sp>
      <p:sp>
        <p:nvSpPr>
          <p:cNvPr id="5" name="Content Placeholder 4"/>
          <p:cNvSpPr>
            <a:spLocks noGrp="1"/>
          </p:cNvSpPr>
          <p:nvPr>
            <p:ph idx="1"/>
          </p:nvPr>
        </p:nvSpPr>
        <p:spPr/>
        <p:txBody>
          <a:bodyPr/>
          <a:lstStyle/>
          <a:p>
            <a:r>
              <a:rPr lang="en-US" dirty="0"/>
              <a:t>We have a lot predictors!  </a:t>
            </a:r>
          </a:p>
          <a:p>
            <a:r>
              <a:rPr lang="en-US" dirty="0"/>
              <a:t>Is it a problem? </a:t>
            </a:r>
          </a:p>
          <a:p>
            <a:r>
              <a:rPr lang="en-US" dirty="0"/>
              <a:t>	</a:t>
            </a:r>
            <a:r>
              <a:rPr lang="en-US" b="1" dirty="0"/>
              <a:t>Yes</a:t>
            </a:r>
            <a:r>
              <a:rPr lang="en-US" dirty="0"/>
              <a:t>: Computational Cost</a:t>
            </a:r>
          </a:p>
          <a:p>
            <a:r>
              <a:rPr lang="en-US" dirty="0"/>
              <a:t>	</a:t>
            </a:r>
            <a:r>
              <a:rPr lang="en-US" b="1" dirty="0"/>
              <a:t>Yes</a:t>
            </a:r>
            <a:r>
              <a:rPr lang="en-US" dirty="0"/>
              <a:t>: Overfitting </a:t>
            </a:r>
          </a:p>
          <a:p>
            <a:endParaRPr lang="en-US" dirty="0"/>
          </a:p>
          <a:p>
            <a:r>
              <a:rPr lang="en-US" dirty="0"/>
              <a:t>Wait there is more </a:t>
            </a:r>
            <a:r>
              <a:rPr lang="mr-IN" dirty="0"/>
              <a:t>…</a:t>
            </a:r>
            <a:endParaRPr lang="en-US" dirty="0"/>
          </a:p>
        </p:txBody>
      </p:sp>
      <p:sp>
        <p:nvSpPr>
          <p:cNvPr id="3" name="Slide Number Placeholder 2"/>
          <p:cNvSpPr>
            <a:spLocks noGrp="1"/>
          </p:cNvSpPr>
          <p:nvPr>
            <p:ph type="sldNum" sz="quarter" idx="12"/>
          </p:nvPr>
        </p:nvSpPr>
        <p:spPr/>
        <p:txBody>
          <a:bodyPr/>
          <a:lstStyle/>
          <a:p>
            <a:fld id="{81B7CCDB-6D39-0547-B7B3-C80E39D6513A}" type="slidenum">
              <a:rPr lang="en-US" smtClean="0"/>
              <a:t>62</a:t>
            </a:fld>
            <a:endParaRPr lang="en-US"/>
          </a:p>
        </p:txBody>
      </p:sp>
    </p:spTree>
    <p:extLst>
      <p:ext uri="{BB962C8B-B14F-4D97-AF65-F5344CB8AC3E}">
        <p14:creationId xmlns:p14="http://schemas.microsoft.com/office/powerpoint/2010/main" val="16522288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Residuals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7627" y="983807"/>
                <a:ext cx="10773867" cy="5808580"/>
              </a:xfrm>
            </p:spPr>
            <p:txBody>
              <a:bodyPr/>
              <a:lstStyle/>
              <a:p>
                <a:pPr>
                  <a:spcAft>
                    <a:spcPts val="600"/>
                  </a:spcAft>
                </a:pPr>
                <a:r>
                  <a:rPr lang="en-US" dirty="0"/>
                  <a:t>We started with </a:t>
                </a:r>
              </a:p>
              <a:p>
                <a:endParaRPr lang="en-US" dirty="0"/>
              </a:p>
              <a:p>
                <a:r>
                  <a:rPr lang="en-US" dirty="0"/>
                  <a:t>We </a:t>
                </a:r>
                <a:r>
                  <a:rPr lang="en-US" b="1" dirty="0"/>
                  <a:t>assumed</a:t>
                </a:r>
                <a:r>
                  <a:rPr lang="en-US" dirty="0"/>
                  <a:t> the exact form of </a:t>
                </a:r>
                <a14:m>
                  <m:oMath xmlns:m="http://schemas.openxmlformats.org/officeDocument/2006/math">
                    <m:r>
                      <a:rPr lang="en-US" i="1">
                        <a:latin typeface="Cambria Math" charset="0"/>
                      </a:rPr>
                      <m:t>𝑓</m:t>
                    </m:r>
                    <m:d>
                      <m:dPr>
                        <m:ctrlPr>
                          <a:rPr lang="en-US" i="1">
                            <a:latin typeface="Cambria Math" panose="02040503050406030204" pitchFamily="18" charset="0"/>
                          </a:rPr>
                        </m:ctrlPr>
                      </m:dPr>
                      <m:e>
                        <m:r>
                          <a:rPr lang="en-US" i="1">
                            <a:latin typeface="Cambria Math" charset="0"/>
                          </a:rPr>
                          <m:t>𝑥</m:t>
                        </m:r>
                      </m:e>
                    </m:d>
                    <m:r>
                      <a:rPr lang="en-US" i="1">
                        <a:latin typeface="Cambria Math" charset="0"/>
                      </a:rPr>
                      <m:t>,</m:t>
                    </m:r>
                  </m:oMath>
                </a14:m>
                <a:r>
                  <a:rPr lang="en-US" dirty="0"/>
                  <a:t>to be, </a:t>
                </a:r>
              </a:p>
              <a:p>
                <a:pPr/>
                <a14:m>
                  <m:oMathPara xmlns:m="http://schemas.openxmlformats.org/officeDocument/2006/math">
                    <m:oMathParaPr>
                      <m:jc m:val="centerGroup"/>
                    </m:oMathParaPr>
                    <m:oMath xmlns:m="http://schemas.openxmlformats.org/officeDocument/2006/math">
                      <m:r>
                        <a:rPr lang="en-US" i="1">
                          <a:latin typeface="Cambria Math" charset="0"/>
                        </a:rPr>
                        <m:t>𝑓</m:t>
                      </m:r>
                      <m:d>
                        <m:dPr>
                          <m:ctrlPr>
                            <a:rPr lang="en-US" i="1">
                              <a:latin typeface="Cambria Math" panose="02040503050406030204" pitchFamily="18" charset="0"/>
                            </a:rPr>
                          </m:ctrlPr>
                        </m:dPr>
                        <m:e>
                          <m:r>
                            <a:rPr lang="en-US" i="1">
                              <a:latin typeface="Cambria Math" charset="0"/>
                            </a:rPr>
                            <m:t>𝑥</m:t>
                          </m:r>
                        </m:e>
                      </m:d>
                      <m:r>
                        <a:rPr lang="en-US">
                          <a:latin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𝛽</m:t>
                          </m:r>
                        </m:e>
                        <m:sub>
                          <m:r>
                            <a:rPr lang="en-US" i="1">
                              <a:latin typeface="Cambria Math" charset="0"/>
                            </a:rPr>
                            <m:t>0</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𝛽</m:t>
                          </m:r>
                        </m:e>
                        <m:sub>
                          <m:r>
                            <a:rPr lang="en-US" i="1">
                              <a:latin typeface="Cambria Math" charset="0"/>
                            </a:rPr>
                            <m:t>1</m:t>
                          </m:r>
                        </m:sub>
                      </m:sSub>
                      <m:r>
                        <a:rPr lang="en-US" i="1">
                          <a:latin typeface="Cambria Math" charset="0"/>
                        </a:rPr>
                        <m:t>𝑥</m:t>
                      </m:r>
                      <m:r>
                        <a:rPr lang="en-US" i="1">
                          <a:latin typeface="Cambria Math" charset="0"/>
                          <a:ea typeface="Cambria Math" charset="0"/>
                          <a:cs typeface="Cambria Math" charset="0"/>
                        </a:rPr>
                        <m:t>,</m:t>
                      </m:r>
                    </m:oMath>
                  </m:oMathPara>
                </a14:m>
                <a:endParaRPr lang="en-US" dirty="0"/>
              </a:p>
              <a:p>
                <a:r>
                  <a:rPr lang="en-US" dirty="0"/>
                  <a:t> then estimated the </a:t>
                </a:r>
                <a14:m>
                  <m:oMath xmlns:m="http://schemas.openxmlformats.org/officeDocument/2006/math">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p>
                        <m:r>
                          <a:rPr lang="en-US" i="1">
                            <a:latin typeface="Cambria Math" charset="0"/>
                          </a:rPr>
                          <m:t>′</m:t>
                        </m:r>
                      </m:sup>
                    </m:sSup>
                    <m:r>
                      <a:rPr lang="en-US" b="0" i="1" smtClean="0">
                        <a:latin typeface="Cambria Math" charset="0"/>
                      </a:rPr>
                      <m:t>𝑠</m:t>
                    </m:r>
                    <m:r>
                      <a:rPr lang="en-US" b="0" i="1" smtClean="0">
                        <a:latin typeface="Cambria Math" charset="0"/>
                      </a:rPr>
                      <m:t>. </m:t>
                    </m:r>
                  </m:oMath>
                </a14:m>
                <a:endParaRPr lang="en-US" dirty="0"/>
              </a:p>
              <a:p>
                <a:r>
                  <a:rPr lang="en-US" dirty="0"/>
                  <a:t>What if that is not correct? Instead: </a:t>
                </a:r>
              </a:p>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𝑓</m:t>
                      </m:r>
                      <m:d>
                        <m:dPr>
                          <m:ctrlPr>
                            <a:rPr lang="en-US" i="1" smtClean="0">
                              <a:latin typeface="Cambria Math" panose="02040503050406030204" pitchFamily="18" charset="0"/>
                            </a:rPr>
                          </m:ctrlPr>
                        </m:dPr>
                        <m:e>
                          <m:r>
                            <a:rPr lang="en-US">
                              <a:latin typeface="Cambria Math" panose="02040503050406030204" pitchFamily="18" charset="0"/>
                            </a:rPr>
                            <m:t>𝑥</m:t>
                          </m:r>
                        </m:e>
                      </m:d>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𝛽</m:t>
                          </m:r>
                        </m:e>
                        <m:sub>
                          <m:r>
                            <a:rPr lang="en-US">
                              <a:latin typeface="Cambria Math" panose="02040503050406030204" pitchFamily="18" charset="0"/>
                            </a:rPr>
                            <m:t>0</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𝛽</m:t>
                          </m:r>
                        </m:e>
                        <m:sub>
                          <m:r>
                            <a:rPr lang="en-US">
                              <a:latin typeface="Cambria Math" panose="02040503050406030204" pitchFamily="18" charset="0"/>
                            </a:rPr>
                            <m:t>1</m:t>
                          </m:r>
                        </m:sub>
                      </m:sSub>
                      <m:r>
                        <a:rPr lang="en-US">
                          <a:latin typeface="Cambria Math" panose="02040503050406030204" pitchFamily="18" charset="0"/>
                        </a:rPr>
                        <m:t>𝑥</m:t>
                      </m:r>
                      <m:r>
                        <a:rPr lang="en-US" b="0" i="0" smtClean="0">
                          <a:latin typeface="Cambria Math" charset="0"/>
                        </a:rPr>
                        <m:t>+</m:t>
                      </m:r>
                      <m:r>
                        <a:rPr lang="en-US" b="0" i="1" smtClean="0">
                          <a:latin typeface="Cambria Math" charset="0"/>
                        </a:rPr>
                        <m:t>𝜙</m:t>
                      </m:r>
                      <m:d>
                        <m:dPr>
                          <m:ctrlPr>
                            <a:rPr lang="en-US" b="0" i="1" smtClean="0">
                              <a:latin typeface="Cambria Math" panose="02040503050406030204" pitchFamily="18" charset="0"/>
                            </a:rPr>
                          </m:ctrlPr>
                        </m:dPr>
                        <m:e>
                          <m:r>
                            <a:rPr lang="en-US" b="0" i="1" smtClean="0">
                              <a:latin typeface="Cambria Math" charset="0"/>
                            </a:rPr>
                            <m:t>𝑥</m:t>
                          </m:r>
                        </m:e>
                      </m:d>
                      <m:r>
                        <a:rPr lang="en-US">
                          <a:latin typeface="Cambria Math" panose="02040503050406030204" pitchFamily="18" charset="0"/>
                        </a:rPr>
                        <m:t>,</m:t>
                      </m:r>
                    </m:oMath>
                  </m:oMathPara>
                </a14:m>
                <a:endParaRPr lang="en-US" dirty="0"/>
              </a:p>
              <a:p>
                <a:r>
                  <a:rPr lang="en-US" dirty="0"/>
                  <a:t>But we model it as</a:t>
                </a:r>
              </a:p>
              <a:p>
                <a:pPr/>
                <a14:m>
                  <m:oMathPara xmlns:m="http://schemas.openxmlformats.org/officeDocument/2006/math">
                    <m:oMathParaPr>
                      <m:jc m:val="centerGroup"/>
                    </m:oMathParaPr>
                    <m:oMath xmlns:m="http://schemas.openxmlformats.org/officeDocument/2006/math">
                      <m:acc>
                        <m:accPr>
                          <m:chr m:val="̂"/>
                          <m:ctrlPr>
                            <a:rPr lang="en-US" b="0" i="1" dirty="0" smtClean="0">
                              <a:latin typeface="Cambria Math" panose="02040503050406030204" pitchFamily="18" charset="0"/>
                            </a:rPr>
                          </m:ctrlPr>
                        </m:accPr>
                        <m:e>
                          <m:r>
                            <a:rPr lang="en-US" b="0" i="1" dirty="0" smtClean="0">
                              <a:latin typeface="Cambria Math" charset="0"/>
                            </a:rPr>
                            <m:t>𝑦</m:t>
                          </m:r>
                        </m:e>
                      </m:acc>
                      <m:r>
                        <a:rPr lang="en-US" b="0" i="1" dirty="0" smtClean="0">
                          <a:latin typeface="Cambria Math" charset="0"/>
                        </a:rPr>
                        <m:t>=</m:t>
                      </m:r>
                      <m:acc>
                        <m:accPr>
                          <m:chr m:val="̂"/>
                          <m:ctrlPr>
                            <a:rPr lang="en-US" b="0" i="1" dirty="0" smtClean="0">
                              <a:latin typeface="Cambria Math" panose="02040503050406030204" pitchFamily="18" charset="0"/>
                            </a:rPr>
                          </m:ctrlPr>
                        </m:accPr>
                        <m:e>
                          <m:r>
                            <a:rPr lang="en-US" b="0" i="1" dirty="0" smtClean="0">
                              <a:latin typeface="Cambria Math" charset="0"/>
                            </a:rPr>
                            <m:t>𝑓</m:t>
                          </m:r>
                        </m:e>
                      </m:acc>
                      <m:d>
                        <m:dPr>
                          <m:ctrlPr>
                            <a:rPr lang="en-US" b="0" i="1" dirty="0" smtClean="0">
                              <a:latin typeface="Cambria Math" panose="02040503050406030204" pitchFamily="18" charset="0"/>
                            </a:rPr>
                          </m:ctrlPr>
                        </m:dPr>
                        <m:e>
                          <m:r>
                            <a:rPr lang="en-US" b="0" i="1" dirty="0" smtClean="0">
                              <a:latin typeface="Cambria Math" charset="0"/>
                            </a:rPr>
                            <m:t>𝑥</m:t>
                          </m:r>
                        </m:e>
                      </m:d>
                      <m:r>
                        <a:rPr lang="en-US">
                          <a:latin typeface="Cambria Math"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charset="0"/>
                                </a:rPr>
                                <m:t>𝛽</m:t>
                              </m:r>
                            </m:e>
                          </m:acc>
                        </m:e>
                        <m:sub>
                          <m:r>
                            <a:rPr lang="en-US" b="0" i="1" smtClean="0">
                              <a:latin typeface="Cambria Math" charset="0"/>
                            </a:rPr>
                            <m:t>0</m:t>
                          </m:r>
                        </m:sub>
                      </m:sSub>
                      <m:r>
                        <a:rPr lang="en-US" b="0" i="1" smtClean="0">
                          <a:latin typeface="Cambria Math"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charset="0"/>
                                </a:rPr>
                                <m:t>𝛽</m:t>
                              </m:r>
                            </m:e>
                          </m:acc>
                        </m:e>
                        <m:sub>
                          <m:r>
                            <a:rPr lang="en-US" b="0" i="1" smtClean="0">
                              <a:latin typeface="Cambria Math" charset="0"/>
                            </a:rPr>
                            <m:t>1</m:t>
                          </m:r>
                        </m:sub>
                      </m:sSub>
                      <m:r>
                        <a:rPr lang="en-US" b="0" i="1" smtClean="0">
                          <a:latin typeface="Cambria Math" charset="0"/>
                        </a:rPr>
                        <m:t>𝑥</m:t>
                      </m:r>
                    </m:oMath>
                  </m:oMathPara>
                </a14:m>
                <a:endParaRPr lang="en-US" dirty="0"/>
              </a:p>
              <a:p>
                <a:r>
                  <a:rPr lang="en-US" dirty="0"/>
                  <a:t>Then the residual </a:t>
                </a:r>
              </a:p>
              <a:p>
                <a:pPr/>
                <a14:m>
                  <m:oMathPara xmlns:m="http://schemas.openxmlformats.org/officeDocument/2006/math">
                    <m:oMathParaPr>
                      <m:jc m:val="centerGroup"/>
                    </m:oMathParaPr>
                    <m:oMath xmlns:m="http://schemas.openxmlformats.org/officeDocument/2006/math">
                      <m:r>
                        <a:rPr lang="en-US" b="0" i="1" dirty="0" smtClean="0">
                          <a:latin typeface="Cambria Math" charset="0"/>
                        </a:rPr>
                        <m:t>𝑟</m:t>
                      </m:r>
                      <m:r>
                        <a:rPr lang="en-US" b="0" i="1" dirty="0" smtClean="0">
                          <a:latin typeface="Cambria Math" charset="0"/>
                        </a:rPr>
                        <m:t>=(</m:t>
                      </m:r>
                      <m:r>
                        <a:rPr lang="en-US" b="0" i="1" dirty="0" smtClean="0">
                          <a:latin typeface="Cambria Math" charset="0"/>
                        </a:rPr>
                        <m:t>𝑦</m:t>
                      </m:r>
                      <m:r>
                        <a:rPr lang="en-US" b="0" i="1" dirty="0" smtClean="0">
                          <a:latin typeface="Cambria Math" charset="0"/>
                        </a:rPr>
                        <m:t>−</m:t>
                      </m:r>
                      <m:acc>
                        <m:accPr>
                          <m:chr m:val="̂"/>
                          <m:ctrlPr>
                            <a:rPr lang="en-US" i="1" dirty="0">
                              <a:latin typeface="Cambria Math" panose="02040503050406030204" pitchFamily="18" charset="0"/>
                            </a:rPr>
                          </m:ctrlPr>
                        </m:accPr>
                        <m:e>
                          <m:r>
                            <a:rPr lang="en-US" i="1" dirty="0">
                              <a:latin typeface="Cambria Math" charset="0"/>
                            </a:rPr>
                            <m:t>𝑦</m:t>
                          </m:r>
                          <m:r>
                            <a:rPr lang="en-US" b="0" i="1" dirty="0" smtClean="0">
                              <a:latin typeface="Cambria Math" charset="0"/>
                            </a:rPr>
                            <m:t>)</m:t>
                          </m:r>
                        </m:e>
                      </m:acc>
                      <m:r>
                        <a:rPr lang="en-US" i="1" dirty="0">
                          <a:latin typeface="Cambria Math" charset="0"/>
                        </a:rPr>
                        <m:t>=</m:t>
                      </m:r>
                      <m:acc>
                        <m:accPr>
                          <m:chr m:val="̂"/>
                          <m:ctrlPr>
                            <a:rPr lang="en-US" i="1" dirty="0" smtClean="0">
                              <a:latin typeface="Cambria Math" panose="02040503050406030204" pitchFamily="18" charset="0"/>
                            </a:rPr>
                          </m:ctrlPr>
                        </m:accPr>
                        <m:e>
                          <m:r>
                            <a:rPr lang="en-US" i="1" dirty="0">
                              <a:latin typeface="Cambria Math" charset="0"/>
                            </a:rPr>
                            <m:t>𝑓</m:t>
                          </m:r>
                        </m:e>
                      </m:acc>
                      <m:d>
                        <m:dPr>
                          <m:ctrlPr>
                            <a:rPr lang="en-US" i="1" dirty="0">
                              <a:latin typeface="Cambria Math" panose="02040503050406030204" pitchFamily="18" charset="0"/>
                            </a:rPr>
                          </m:ctrlPr>
                        </m:dPr>
                        <m:e>
                          <m:r>
                            <a:rPr lang="en-US" i="1" dirty="0">
                              <a:latin typeface="Cambria Math" charset="0"/>
                            </a:rPr>
                            <m:t>𝑥</m:t>
                          </m:r>
                        </m:e>
                      </m:d>
                      <m:r>
                        <a:rPr lang="en-US">
                          <a:latin typeface="Cambria Math" charset="0"/>
                        </a:rPr>
                        <m:t>=</m:t>
                      </m:r>
                      <m:r>
                        <a:rPr lang="en-US" b="0" i="1" smtClean="0">
                          <a:latin typeface="Cambria Math" charset="0"/>
                        </a:rPr>
                        <m:t>𝜖</m:t>
                      </m:r>
                      <m:r>
                        <a:rPr lang="en-US" b="0" i="1" smtClean="0">
                          <a:latin typeface="Cambria Math" charset="0"/>
                        </a:rPr>
                        <m:t>+</m:t>
                      </m:r>
                      <m:r>
                        <a:rPr lang="en-US" b="0" i="1" smtClean="0">
                          <a:latin typeface="Cambria Math" charset="0"/>
                        </a:rPr>
                        <m:t>𝜙</m:t>
                      </m:r>
                      <m:r>
                        <a:rPr lang="en-US" b="0" i="1" smtClean="0">
                          <a:latin typeface="Cambria Math" charset="0"/>
                        </a:rPr>
                        <m:t>(</m:t>
                      </m:r>
                      <m:r>
                        <a:rPr lang="en-US" b="0" i="1" smtClean="0">
                          <a:latin typeface="Cambria Math" charset="0"/>
                        </a:rPr>
                        <m:t>𝑥</m:t>
                      </m:r>
                      <m:r>
                        <a:rPr lang="en-US" b="0" i="1" smtClean="0">
                          <a:latin typeface="Cambria Math" charset="0"/>
                        </a:rPr>
                        <m:t>)</m:t>
                      </m:r>
                    </m:oMath>
                  </m:oMathPara>
                </a14:m>
                <a:endParaRPr lang="en-US" dirty="0"/>
              </a:p>
              <a:p>
                <a:endParaRPr lang="en-US" sz="3600" b="1" dirty="0">
                  <a:solidFill>
                    <a:srgbClr val="FF0000"/>
                  </a:solidFill>
                </a:endParaRPr>
              </a:p>
              <a:p>
                <a:endParaRPr lang="en-US" sz="3600" b="1" dirty="0">
                  <a:solidFill>
                    <a:srgbClr val="FF0000"/>
                  </a:solidFill>
                </a:endParaRPr>
              </a:p>
              <a:p>
                <a:endParaRPr lang="en-US" dirty="0">
                  <a:solidFill>
                    <a:schemeClr val="tx1">
                      <a:lumMod val="75000"/>
                      <a:lumOff val="25000"/>
                    </a:schemeClr>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7627" y="983807"/>
                <a:ext cx="10773867" cy="5808580"/>
              </a:xfrm>
              <a:blipFill rotWithShape="0">
                <a:blip r:embed="rId2"/>
                <a:stretch>
                  <a:fillRect l="-1188" t="-104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13833A1-46C9-FB45-812F-A8AC7B5136EB}" type="slidenum">
              <a:rPr lang="en-US" smtClean="0"/>
              <a:t>63</a:t>
            </a:fld>
            <a:endParaRPr lang="en-US"/>
          </a:p>
        </p:txBody>
      </p:sp>
      <p:pic>
        <p:nvPicPr>
          <p:cNvPr id="6" name="Picture 5"/>
          <p:cNvPicPr>
            <a:picLocks noChangeAspect="1"/>
          </p:cNvPicPr>
          <p:nvPr/>
        </p:nvPicPr>
        <p:blipFill>
          <a:blip r:embed="rId3"/>
          <a:stretch>
            <a:fillRect/>
          </a:stretch>
        </p:blipFill>
        <p:spPr>
          <a:xfrm>
            <a:off x="4964112" y="1700210"/>
            <a:ext cx="2055939" cy="392112"/>
          </a:xfrm>
          <a:prstGeom prst="rect">
            <a:avLst/>
          </a:prstGeom>
        </p:spPr>
      </p:pic>
    </p:spTree>
    <p:extLst>
      <p:ext uri="{BB962C8B-B14F-4D97-AF65-F5344CB8AC3E}">
        <p14:creationId xmlns:p14="http://schemas.microsoft.com/office/powerpoint/2010/main" val="30619815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Residuals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5787818"/>
              </a:xfrm>
            </p:spPr>
            <p:txBody>
              <a:bodyPr/>
              <a:lstStyle/>
              <a:p>
                <a:r>
                  <a:rPr lang="en-US" b="1" dirty="0">
                    <a:solidFill>
                      <a:schemeClr val="accent2"/>
                    </a:solidFill>
                  </a:rPr>
                  <a:t>Residual Analysis</a:t>
                </a:r>
              </a:p>
              <a:p>
                <a:r>
                  <a:rPr lang="en-US" dirty="0">
                    <a:solidFill>
                      <a:schemeClr val="tx1">
                        <a:lumMod val="75000"/>
                        <a:lumOff val="25000"/>
                      </a:schemeClr>
                    </a:solidFill>
                  </a:rPr>
                  <a:t>When we estimated the variance of ϵ, we assumed that the residuals </a:t>
                </a:r>
                <a14:m>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𝑟</m:t>
                        </m:r>
                      </m:e>
                      <m:sub>
                        <m:r>
                          <a:rPr lang="en-US" b="0" i="1" smtClean="0">
                            <a:solidFill>
                              <a:schemeClr val="tx1">
                                <a:lumMod val="75000"/>
                                <a:lumOff val="25000"/>
                              </a:schemeClr>
                            </a:solidFill>
                            <a:latin typeface="Cambria Math" charset="0"/>
                          </a:rPr>
                          <m:t>𝑖</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𝑦</m:t>
                        </m:r>
                      </m:e>
                      <m:sub>
                        <m:r>
                          <a:rPr lang="en-US" b="0" i="1" smtClean="0">
                            <a:solidFill>
                              <a:schemeClr val="tx1">
                                <a:lumMod val="75000"/>
                                <a:lumOff val="25000"/>
                              </a:schemeClr>
                            </a:solidFill>
                            <a:latin typeface="Cambria Math" charset="0"/>
                          </a:rPr>
                          <m:t>𝑖</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acc>
                          <m:accPr>
                            <m:chr m:val="̂"/>
                            <m:ctrlPr>
                              <a:rPr lang="en-US" b="0" i="1" smtClean="0">
                                <a:solidFill>
                                  <a:schemeClr val="tx1">
                                    <a:lumMod val="75000"/>
                                    <a:lumOff val="25000"/>
                                  </a:schemeClr>
                                </a:solidFill>
                                <a:latin typeface="Cambria Math" panose="02040503050406030204" pitchFamily="18" charset="0"/>
                              </a:rPr>
                            </m:ctrlPr>
                          </m:accPr>
                          <m:e>
                            <m:r>
                              <a:rPr lang="en-US" b="0" i="1" smtClean="0">
                                <a:solidFill>
                                  <a:schemeClr val="tx1">
                                    <a:lumMod val="75000"/>
                                    <a:lumOff val="25000"/>
                                  </a:schemeClr>
                                </a:solidFill>
                                <a:latin typeface="Cambria Math" charset="0"/>
                              </a:rPr>
                              <m:t>𝑦</m:t>
                            </m:r>
                          </m:e>
                        </m:acc>
                      </m:e>
                      <m:sub>
                        <m:r>
                          <a:rPr lang="en-US" b="0" i="1" smtClean="0">
                            <a:solidFill>
                              <a:schemeClr val="tx1">
                                <a:lumMod val="75000"/>
                                <a:lumOff val="25000"/>
                              </a:schemeClr>
                            </a:solidFill>
                            <a:latin typeface="Cambria Math" charset="0"/>
                          </a:rPr>
                          <m:t>𝑖</m:t>
                        </m:r>
                      </m:sub>
                    </m:sSub>
                  </m:oMath>
                </a14:m>
                <a:r>
                  <a:rPr lang="en-US" dirty="0">
                    <a:solidFill>
                      <a:schemeClr val="tx1">
                        <a:lumMod val="75000"/>
                        <a:lumOff val="25000"/>
                      </a:schemeClr>
                    </a:solidFill>
                  </a:rPr>
                  <a:t> were uncorrelated and normally distributed with mean 0 and fixed variance. </a:t>
                </a:r>
              </a:p>
              <a:p>
                <a:r>
                  <a:rPr lang="en-US" dirty="0">
                    <a:solidFill>
                      <a:schemeClr val="tx1">
                        <a:lumMod val="75000"/>
                        <a:lumOff val="25000"/>
                      </a:schemeClr>
                    </a:solidFill>
                  </a:rPr>
                  <a:t>These assumptions need to be verified using the data. In residual analysis, we typically create two types of plots: </a:t>
                </a:r>
              </a:p>
              <a:p>
                <a:pPr marL="514350" indent="-514350">
                  <a:buAutoNum type="arabicPeriod"/>
                </a:pPr>
                <a:r>
                  <a:rPr lang="en-US" dirty="0">
                    <a:solidFill>
                      <a:schemeClr val="tx1">
                        <a:lumMod val="75000"/>
                        <a:lumOff val="25000"/>
                      </a:schemeClr>
                    </a:solidFill>
                  </a:rPr>
                  <a:t>a plot of</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 </m:t>
                        </m:r>
                        <m:r>
                          <a:rPr lang="en-US" i="1">
                            <a:solidFill>
                              <a:schemeClr val="tx1">
                                <a:lumMod val="75000"/>
                                <a:lumOff val="25000"/>
                              </a:schemeClr>
                            </a:solidFill>
                            <a:latin typeface="Cambria Math" charset="0"/>
                          </a:rPr>
                          <m:t>𝑟</m:t>
                        </m:r>
                      </m:e>
                      <m:sub>
                        <m:r>
                          <a:rPr lang="en-US" i="1">
                            <a:solidFill>
                              <a:schemeClr val="tx1">
                                <a:lumMod val="75000"/>
                                <a:lumOff val="25000"/>
                              </a:schemeClr>
                            </a:solidFill>
                            <a:latin typeface="Cambria Math" charset="0"/>
                          </a:rPr>
                          <m:t>𝑖</m:t>
                        </m:r>
                      </m:sub>
                    </m:sSub>
                    <m:r>
                      <a:rPr lang="en-US" b="0" i="1" smtClean="0">
                        <a:solidFill>
                          <a:schemeClr val="tx1">
                            <a:lumMod val="75000"/>
                            <a:lumOff val="25000"/>
                          </a:schemeClr>
                        </a:solidFill>
                        <a:latin typeface="Cambria Math" charset="0"/>
                      </a:rPr>
                      <m:t> </m:t>
                    </m:r>
                  </m:oMath>
                </a14:m>
                <a:r>
                  <a:rPr lang="en-US" dirty="0">
                    <a:solidFill>
                      <a:schemeClr val="tx1">
                        <a:lumMod val="75000"/>
                        <a:lumOff val="25000"/>
                      </a:schemeClr>
                    </a:solidFill>
                  </a:rPr>
                  <a:t>with respect to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𝑥</m:t>
                        </m:r>
                      </m:e>
                      <m:sub>
                        <m:r>
                          <a:rPr lang="en-US" i="1">
                            <a:solidFill>
                              <a:schemeClr val="tx1">
                                <a:lumMod val="75000"/>
                                <a:lumOff val="25000"/>
                              </a:schemeClr>
                            </a:solidFill>
                            <a:latin typeface="Cambria Math" charset="0"/>
                          </a:rPr>
                          <m:t>𝑖</m:t>
                        </m:r>
                      </m:sub>
                    </m:sSub>
                  </m:oMath>
                </a14:m>
                <a:r>
                  <a:rPr lang="en-US" dirty="0">
                    <a:solidFill>
                      <a:schemeClr val="tx1">
                        <a:lumMod val="75000"/>
                        <a:lumOff val="25000"/>
                      </a:schemeClr>
                    </a:solidFill>
                  </a:rPr>
                  <a:t> or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charset="0"/>
                              </a:rPr>
                              <m:t>𝑦</m:t>
                            </m:r>
                          </m:e>
                        </m:acc>
                      </m:e>
                      <m:sub>
                        <m:r>
                          <a:rPr lang="en-US" i="1">
                            <a:solidFill>
                              <a:schemeClr val="tx1">
                                <a:lumMod val="75000"/>
                                <a:lumOff val="25000"/>
                              </a:schemeClr>
                            </a:solidFill>
                            <a:latin typeface="Cambria Math" charset="0"/>
                          </a:rPr>
                          <m:t>𝑖</m:t>
                        </m:r>
                      </m:sub>
                    </m:sSub>
                  </m:oMath>
                </a14:m>
                <a:r>
                  <a:rPr lang="en-US" dirty="0">
                    <a:solidFill>
                      <a:schemeClr val="tx1">
                        <a:lumMod val="75000"/>
                        <a:lumOff val="25000"/>
                      </a:schemeClr>
                    </a:solidFill>
                  </a:rPr>
                  <a:t>. This allows us to compare the distribution of the noise at different values of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charset="0"/>
                          </a:rPr>
                          <m:t>𝑥</m:t>
                        </m:r>
                      </m:e>
                      <m:sub>
                        <m:r>
                          <a:rPr lang="en-US" i="1">
                            <a:solidFill>
                              <a:schemeClr val="tx1">
                                <a:lumMod val="75000"/>
                                <a:lumOff val="25000"/>
                              </a:schemeClr>
                            </a:solidFill>
                            <a:latin typeface="Cambria Math" charset="0"/>
                          </a:rPr>
                          <m:t>𝑖</m:t>
                        </m:r>
                      </m:sub>
                    </m:sSub>
                  </m:oMath>
                </a14:m>
                <a:r>
                  <a:rPr lang="en-US" dirty="0">
                    <a:solidFill>
                      <a:schemeClr val="tx1">
                        <a:lumMod val="75000"/>
                        <a:lumOff val="25000"/>
                      </a:schemeClr>
                    </a:solidFill>
                  </a:rPr>
                  <a:t>. </a:t>
                </a:r>
              </a:p>
              <a:p>
                <a:pPr marL="514350" indent="-514350">
                  <a:buAutoNum type="arabicPeriod"/>
                </a:pPr>
                <a:r>
                  <a:rPr lang="en-US" dirty="0">
                    <a:solidFill>
                      <a:schemeClr val="tx1">
                        <a:lumMod val="75000"/>
                        <a:lumOff val="25000"/>
                      </a:schemeClr>
                    </a:solidFill>
                  </a:rPr>
                  <a:t>a histogram of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charset="0"/>
                          </a:rPr>
                          <m:t> </m:t>
                        </m:r>
                        <m:r>
                          <a:rPr lang="en-US" i="1">
                            <a:solidFill>
                              <a:schemeClr val="tx1">
                                <a:lumMod val="75000"/>
                                <a:lumOff val="25000"/>
                              </a:schemeClr>
                            </a:solidFill>
                            <a:latin typeface="Cambria Math" charset="0"/>
                          </a:rPr>
                          <m:t>𝑟</m:t>
                        </m:r>
                      </m:e>
                      <m:sub>
                        <m:r>
                          <a:rPr lang="en-US" i="1">
                            <a:solidFill>
                              <a:schemeClr val="tx1">
                                <a:lumMod val="75000"/>
                                <a:lumOff val="25000"/>
                              </a:schemeClr>
                            </a:solidFill>
                            <a:latin typeface="Cambria Math" charset="0"/>
                          </a:rPr>
                          <m:t>𝑖</m:t>
                        </m:r>
                      </m:sub>
                    </m:sSub>
                  </m:oMath>
                </a14:m>
                <a:r>
                  <a:rPr lang="en-US" dirty="0">
                    <a:solidFill>
                      <a:schemeClr val="tx1">
                        <a:lumMod val="75000"/>
                        <a:lumOff val="25000"/>
                      </a:schemeClr>
                    </a:solidFill>
                  </a:rPr>
                  <a:t>. This allows us to explore the distribution of the noise independent of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charset="0"/>
                          </a:rPr>
                          <m:t>𝑥</m:t>
                        </m:r>
                      </m:e>
                      <m:sub>
                        <m:r>
                          <a:rPr lang="en-US" i="1">
                            <a:solidFill>
                              <a:schemeClr val="tx1">
                                <a:lumMod val="75000"/>
                                <a:lumOff val="25000"/>
                              </a:schemeClr>
                            </a:solidFill>
                            <a:latin typeface="Cambria Math" charset="0"/>
                          </a:rPr>
                          <m:t>𝑖</m:t>
                        </m:r>
                      </m:sub>
                    </m:sSub>
                  </m:oMath>
                </a14:m>
                <a:r>
                  <a:rPr lang="en-US" dirty="0">
                    <a:solidFill>
                      <a:schemeClr val="tx1">
                        <a:lumMod val="75000"/>
                        <a:lumOff val="25000"/>
                      </a:schemeClr>
                    </a:solidFill>
                  </a:rPr>
                  <a:t> or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charset="0"/>
                              </a:rPr>
                              <m:t>𝑦</m:t>
                            </m:r>
                          </m:e>
                        </m:acc>
                      </m:e>
                      <m:sub>
                        <m:r>
                          <a:rPr lang="en-US" i="1">
                            <a:solidFill>
                              <a:schemeClr val="tx1">
                                <a:lumMod val="75000"/>
                                <a:lumOff val="25000"/>
                              </a:schemeClr>
                            </a:solidFill>
                            <a:latin typeface="Cambria Math" charset="0"/>
                          </a:rPr>
                          <m:t>𝑖</m:t>
                        </m:r>
                      </m:sub>
                    </m:sSub>
                  </m:oMath>
                </a14:m>
                <a:r>
                  <a:rPr lang="en-US" dirty="0">
                    <a:solidFill>
                      <a:schemeClr val="tx1">
                        <a:lumMod val="75000"/>
                        <a:lumOff val="25000"/>
                      </a:schemeClr>
                    </a:solidFill>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5787818"/>
              </a:xfrm>
              <a:blipFill rotWithShape="0">
                <a:blip r:embed="rId2"/>
                <a:stretch>
                  <a:fillRect l="-1240" t="-1053" r="-135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13833A1-46C9-FB45-812F-A8AC7B5136EB}" type="slidenum">
              <a:rPr lang="en-US" smtClean="0"/>
              <a:t>64</a:t>
            </a:fld>
            <a:endParaRPr lang="en-US"/>
          </a:p>
        </p:txBody>
      </p:sp>
    </p:spTree>
    <p:extLst>
      <p:ext uri="{BB962C8B-B14F-4D97-AF65-F5344CB8AC3E}">
        <p14:creationId xmlns:p14="http://schemas.microsoft.com/office/powerpoint/2010/main" val="5087159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Residual Analysis </a:t>
            </a:r>
          </a:p>
        </p:txBody>
      </p:sp>
      <p:sp>
        <p:nvSpPr>
          <p:cNvPr id="4" name="Slide Number Placeholder 3"/>
          <p:cNvSpPr>
            <a:spLocks noGrp="1"/>
          </p:cNvSpPr>
          <p:nvPr>
            <p:ph type="sldNum" sz="quarter" idx="12"/>
          </p:nvPr>
        </p:nvSpPr>
        <p:spPr/>
        <p:txBody>
          <a:bodyPr/>
          <a:lstStyle/>
          <a:p>
            <a:fld id="{A13833A1-46C9-FB45-812F-A8AC7B5136EB}" type="slidenum">
              <a:rPr lang="en-US" smtClean="0"/>
              <a:t>65</a:t>
            </a:fld>
            <a:endParaRPr lang="en-US"/>
          </a:p>
        </p:txBody>
      </p:sp>
      <p:pic>
        <p:nvPicPr>
          <p:cNvPr id="5" name="Picture 4"/>
          <p:cNvPicPr>
            <a:picLocks noChangeAspect="1"/>
          </p:cNvPicPr>
          <p:nvPr/>
        </p:nvPicPr>
        <p:blipFill>
          <a:blip r:embed="rId2"/>
          <a:stretch>
            <a:fillRect/>
          </a:stretch>
        </p:blipFill>
        <p:spPr>
          <a:xfrm>
            <a:off x="0" y="0"/>
            <a:ext cx="12192000" cy="68580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292" y="1391770"/>
            <a:ext cx="5384863" cy="4038647"/>
          </a:xfrm>
          <a:prstGeom prst="rect">
            <a:avLst/>
          </a:prstGeom>
        </p:spPr>
      </p:pic>
      <p:sp>
        <p:nvSpPr>
          <p:cNvPr id="10" name="Right Arrow 9"/>
          <p:cNvSpPr/>
          <p:nvPr/>
        </p:nvSpPr>
        <p:spPr>
          <a:xfrm>
            <a:off x="5878286" y="3411093"/>
            <a:ext cx="392361" cy="2838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5206" y="1439267"/>
            <a:ext cx="5437588" cy="4078191"/>
          </a:xfrm>
          <a:prstGeom prst="rect">
            <a:avLst/>
          </a:prstGeom>
        </p:spPr>
      </p:pic>
    </p:spTree>
    <p:extLst>
      <p:ext uri="{BB962C8B-B14F-4D97-AF65-F5344CB8AC3E}">
        <p14:creationId xmlns:p14="http://schemas.microsoft.com/office/powerpoint/2010/main" val="37545882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9128" y="840932"/>
                <a:ext cx="10102809" cy="5331268"/>
              </a:xfrm>
              <a:noFill/>
              <a:ln w="12700">
                <a:noFill/>
              </a:ln>
              <a:effectLst/>
            </p:spPr>
            <p:txBody>
              <a:bodyPr/>
              <a:lstStyle/>
              <a:p>
                <a:pPr>
                  <a:spcBef>
                    <a:spcPts val="600"/>
                  </a:spcBef>
                </a:pPr>
                <a:r>
                  <a:rPr lang="en-US" sz="2400" dirty="0">
                    <a:solidFill>
                      <a:schemeClr val="bg1">
                        <a:lumMod val="65000"/>
                      </a:schemeClr>
                    </a:solidFill>
                  </a:rPr>
                  <a:t>Bootstrap Resampling</a:t>
                </a:r>
              </a:p>
              <a:p>
                <a:pPr>
                  <a:spcBef>
                    <a:spcPts val="600"/>
                  </a:spcBef>
                </a:pPr>
                <a:r>
                  <a:rPr lang="en-US" sz="2400" dirty="0">
                    <a:solidFill>
                      <a:schemeClr val="bg1">
                        <a:lumMod val="65000"/>
                      </a:schemeClr>
                    </a:solidFill>
                  </a:rPr>
                  <a:t>How well do we know </a:t>
                </a:r>
                <a14:m>
                  <m:oMath xmlns:m="http://schemas.openxmlformats.org/officeDocument/2006/math">
                    <m:acc>
                      <m:accPr>
                        <m:chr m:val="̂"/>
                        <m:ctrlPr>
                          <a:rPr lang="en-US" sz="2400" i="1">
                            <a:solidFill>
                              <a:schemeClr val="bg1">
                                <a:lumMod val="65000"/>
                              </a:schemeClr>
                            </a:solidFill>
                            <a:latin typeface="Cambria Math" panose="02040503050406030204" pitchFamily="18" charset="0"/>
                          </a:rPr>
                        </m:ctrlPr>
                      </m:accPr>
                      <m:e>
                        <m:r>
                          <a:rPr lang="en-US" sz="2400" i="1">
                            <a:solidFill>
                              <a:schemeClr val="bg1">
                                <a:lumMod val="65000"/>
                              </a:schemeClr>
                            </a:solidFill>
                            <a:latin typeface="Cambria Math" charset="0"/>
                          </a:rPr>
                          <m:t>𝑓</m:t>
                        </m:r>
                      </m:e>
                    </m:acc>
                  </m:oMath>
                </a14:m>
                <a:r>
                  <a:rPr lang="en-US" sz="2400" dirty="0">
                    <a:solidFill>
                      <a:schemeClr val="bg1">
                        <a:lumMod val="65000"/>
                      </a:schemeClr>
                    </a:solidFill>
                  </a:rPr>
                  <a:t> </a:t>
                </a:r>
              </a:p>
              <a:p>
                <a:pPr>
                  <a:spcBef>
                    <a:spcPts val="600"/>
                  </a:spcBef>
                </a:pPr>
                <a:r>
                  <a:rPr lang="en-US" sz="2400" dirty="0">
                    <a:solidFill>
                      <a:schemeClr val="bg1">
                        <a:lumMod val="65000"/>
                      </a:schemeClr>
                    </a:solidFill>
                  </a:rPr>
                  <a:t>	    Confidence and Prediction Intervals around our </a:t>
                </a:r>
                <a14:m>
                  <m:oMath xmlns:m="http://schemas.openxmlformats.org/officeDocument/2006/math">
                    <m:acc>
                      <m:accPr>
                        <m:chr m:val="̂"/>
                        <m:ctrlPr>
                          <a:rPr lang="en-US" sz="2400" i="1">
                            <a:solidFill>
                              <a:schemeClr val="bg1">
                                <a:lumMod val="65000"/>
                              </a:schemeClr>
                            </a:solidFill>
                            <a:latin typeface="Cambria Math" panose="02040503050406030204" pitchFamily="18" charset="0"/>
                          </a:rPr>
                        </m:ctrlPr>
                      </m:accPr>
                      <m:e>
                        <m:r>
                          <a:rPr lang="en-US" sz="2400" i="1">
                            <a:solidFill>
                              <a:schemeClr val="bg1">
                                <a:lumMod val="65000"/>
                              </a:schemeClr>
                            </a:solidFill>
                            <a:latin typeface="Cambria Math" charset="0"/>
                          </a:rPr>
                          <m:t>𝑓</m:t>
                        </m:r>
                      </m:e>
                    </m:acc>
                    <m:r>
                      <a:rPr lang="en-US" sz="2400" i="1">
                        <a:solidFill>
                          <a:schemeClr val="bg1">
                            <a:lumMod val="65000"/>
                          </a:schemeClr>
                        </a:solidFill>
                        <a:latin typeface="Cambria Math" charset="0"/>
                      </a:rPr>
                      <m:t> </m:t>
                    </m:r>
                  </m:oMath>
                </a14:m>
                <a:endParaRPr lang="en-US" sz="2400" dirty="0">
                  <a:solidFill>
                    <a:schemeClr val="bg1">
                      <a:lumMod val="65000"/>
                    </a:schemeClr>
                  </a:solidFill>
                </a:endParaRPr>
              </a:p>
              <a:p>
                <a:pPr>
                  <a:spcBef>
                    <a:spcPts val="600"/>
                  </a:spcBef>
                </a:pPr>
                <a:r>
                  <a:rPr lang="en-US" sz="2400" dirty="0">
                    <a:solidFill>
                      <a:schemeClr val="bg1">
                        <a:lumMod val="65000"/>
                      </a:schemeClr>
                    </a:solidFill>
                    <a:latin typeface="Karla" charset="0"/>
                    <a:ea typeface="Karla" charset="0"/>
                    <a:cs typeface="Karla" charset="0"/>
                  </a:rPr>
                  <a:t>Multiple Regression</a:t>
                </a:r>
              </a:p>
              <a:p>
                <a:pPr lvl="1" indent="0">
                  <a:spcBef>
                    <a:spcPts val="600"/>
                  </a:spcBef>
                  <a:buNone/>
                </a:pPr>
                <a:r>
                  <a:rPr lang="en-US" dirty="0">
                    <a:solidFill>
                      <a:schemeClr val="bg1">
                        <a:lumMod val="65000"/>
                      </a:schemeClr>
                    </a:solidFill>
                    <a:latin typeface="Karla" charset="0"/>
                    <a:ea typeface="Karla" charset="0"/>
                    <a:cs typeface="Karla" charset="0"/>
                  </a:rPr>
                  <a:t>Formulation using Linear Algebra</a:t>
                </a:r>
              </a:p>
              <a:p>
                <a:pPr>
                  <a:spcBef>
                    <a:spcPts val="600"/>
                  </a:spcBef>
                </a:pPr>
                <a:r>
                  <a:rPr lang="en-US" sz="2400" dirty="0">
                    <a:solidFill>
                      <a:schemeClr val="bg1">
                        <a:lumMod val="65000"/>
                      </a:schemeClr>
                    </a:solidFill>
                    <a:latin typeface="Karla" charset="0"/>
                    <a:ea typeface="Karla" charset="0"/>
                    <a:cs typeface="Karla" charset="0"/>
                  </a:rPr>
                  <a:t>Categorical Predictors</a:t>
                </a:r>
              </a:p>
              <a:p>
                <a:pPr>
                  <a:spcBef>
                    <a:spcPts val="600"/>
                  </a:spcBef>
                </a:pPr>
                <a:r>
                  <a:rPr lang="en-US" sz="2400" dirty="0">
                    <a:solidFill>
                      <a:schemeClr val="bg1">
                        <a:lumMod val="65000"/>
                      </a:schemeClr>
                    </a:solidFill>
                    <a:latin typeface="Karla" charset="0"/>
                    <a:ea typeface="Karla" charset="0"/>
                    <a:cs typeface="Karla" charset="0"/>
                  </a:rPr>
                  <a:t>Interaction Terms </a:t>
                </a:r>
              </a:p>
              <a:p>
                <a:pPr>
                  <a:spcBef>
                    <a:spcPts val="600"/>
                  </a:spcBef>
                </a:pPr>
                <a:r>
                  <a:rPr lang="en-US" sz="2400" b="1" dirty="0">
                    <a:solidFill>
                      <a:schemeClr val="tx1"/>
                    </a:solidFill>
                    <a:latin typeface="Karla" charset="0"/>
                    <a:ea typeface="Karla" charset="0"/>
                    <a:cs typeface="Karla" charset="0"/>
                  </a:rPr>
                  <a:t>Polynomial Regression </a:t>
                </a:r>
              </a:p>
              <a:p>
                <a:pPr lvl="1" indent="0">
                  <a:spcBef>
                    <a:spcPts val="600"/>
                  </a:spcBef>
                  <a:buNone/>
                </a:pPr>
                <a:r>
                  <a:rPr lang="en-US" b="1" dirty="0">
                    <a:solidFill>
                      <a:schemeClr val="tx1"/>
                    </a:solidFill>
                    <a:latin typeface="Karla" charset="0"/>
                    <a:ea typeface="Karla" charset="0"/>
                    <a:cs typeface="Karla" charset="0"/>
                  </a:rPr>
                  <a:t>Linear Algebra Formulation</a:t>
                </a:r>
              </a:p>
              <a:p>
                <a:pPr>
                  <a:spcBef>
                    <a:spcPts val="600"/>
                  </a:spcBef>
                </a:pPr>
                <a:r>
                  <a:rPr lang="en-US" sz="2400" dirty="0">
                    <a:solidFill>
                      <a:schemeClr val="bg1">
                        <a:lumMod val="65000"/>
                      </a:schemeClr>
                    </a:solidFill>
                    <a:latin typeface="Karla" charset="0"/>
                    <a:ea typeface="Karla" charset="0"/>
                    <a:cs typeface="Karla" charset="0"/>
                  </a:rPr>
                  <a:t>Overfitting</a:t>
                </a:r>
              </a:p>
              <a:p>
                <a:pPr>
                  <a:spcBef>
                    <a:spcPts val="600"/>
                  </a:spcBef>
                </a:pPr>
                <a:r>
                  <a:rPr lang="en-US" sz="2400" dirty="0">
                    <a:solidFill>
                      <a:schemeClr val="bg1">
                        <a:lumMod val="65000"/>
                      </a:schemeClr>
                    </a:solidFill>
                    <a:latin typeface="Karla" charset="0"/>
                    <a:ea typeface="Karla" charset="0"/>
                    <a:cs typeface="Karla" charset="0"/>
                  </a:rPr>
                  <a:t>Variable Selection</a:t>
                </a:r>
              </a:p>
              <a:p>
                <a:pPr>
                  <a:spcBef>
                    <a:spcPts val="600"/>
                  </a:spcBef>
                </a:pPr>
                <a:r>
                  <a:rPr lang="en-US" sz="2400" dirty="0">
                    <a:solidFill>
                      <a:schemeClr val="bg1">
                        <a:lumMod val="65000"/>
                      </a:schemeClr>
                    </a:solidFill>
                    <a:latin typeface="Karla" charset="0"/>
                    <a:ea typeface="Karla" charset="0"/>
                    <a:cs typeface="Karla" charset="0"/>
                  </a:rPr>
                  <a:t>Bias vs. Variance</a:t>
                </a:r>
              </a:p>
              <a:p>
                <a:pPr>
                  <a:spcBef>
                    <a:spcPts val="600"/>
                  </a:spcBef>
                </a:pPr>
                <a:endParaRPr lang="en-US" sz="2400" dirty="0">
                  <a:solidFill>
                    <a:schemeClr val="bg1">
                      <a:lumMod val="65000"/>
                    </a:schemeClr>
                  </a:solidFill>
                  <a:latin typeface="Karla" charset="0"/>
                  <a:ea typeface="Karla" charset="0"/>
                  <a:cs typeface="Karla" charset="0"/>
                </a:endParaRPr>
              </a:p>
              <a:p>
                <a:pPr>
                  <a:spcBef>
                    <a:spcPts val="600"/>
                  </a:spcBef>
                </a:pPr>
                <a:endParaRPr lang="en-US" sz="2400" dirty="0">
                  <a:solidFill>
                    <a:schemeClr val="bg1">
                      <a:lumMod val="65000"/>
                    </a:schemeClr>
                  </a:solidFill>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9128" y="840932"/>
                <a:ext cx="10102809" cy="5331268"/>
              </a:xfrm>
              <a:blipFill>
                <a:blip r:embed="rId2"/>
                <a:stretch>
                  <a:fillRect l="-753" t="-713" b="-3088"/>
                </a:stretch>
              </a:blipFill>
              <a:ln w="12700">
                <a:noFill/>
              </a:ln>
              <a:effectLst/>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66</a:t>
            </a:fld>
            <a:endParaRPr lang="en-US"/>
          </a:p>
        </p:txBody>
      </p:sp>
    </p:spTree>
    <p:extLst>
      <p:ext uri="{BB962C8B-B14F-4D97-AF65-F5344CB8AC3E}">
        <p14:creationId xmlns:p14="http://schemas.microsoft.com/office/powerpoint/2010/main" val="64344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The simplest non-linear model we can consider, for a response </a:t>
                </a:r>
                <a:r>
                  <a:rPr lang="en-US" sz="2400" i="1" dirty="0"/>
                  <a:t>Y</a:t>
                </a:r>
                <a:r>
                  <a:rPr lang="en-US" sz="2400" dirty="0"/>
                  <a:t> and a predictor </a:t>
                </a:r>
                <a:r>
                  <a:rPr lang="en-US" sz="2400" i="1" dirty="0"/>
                  <a:t>X</a:t>
                </a:r>
                <a:r>
                  <a:rPr lang="en-US" sz="2400" dirty="0"/>
                  <a:t>, is a polynomial model of degree </a:t>
                </a:r>
                <a:r>
                  <a:rPr lang="en-US" sz="2400" i="1" dirty="0"/>
                  <a:t>M</a:t>
                </a:r>
                <a:r>
                  <a:rPr lang="en-US" sz="2400" dirty="0"/>
                  <a:t>,</a:t>
                </a:r>
              </a:p>
              <a:p>
                <a:endParaRPr lang="en-US" sz="2400" dirty="0"/>
              </a:p>
              <a:p>
                <a:endParaRPr lang="en-US" sz="2400" dirty="0"/>
              </a:p>
              <a:p>
                <a:r>
                  <a:rPr lang="en-US" sz="2400" dirty="0"/>
                  <a:t>Just as in the case of linear regression with cross terms, polynomial regression is a special case of linear regression - we treat each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𝑥</m:t>
                        </m:r>
                      </m:e>
                      <m:sup>
                        <m:r>
                          <a:rPr lang="en-US" sz="2400" b="0" i="1" smtClean="0">
                            <a:latin typeface="Cambria Math" charset="0"/>
                          </a:rPr>
                          <m:t>𝑚</m:t>
                        </m:r>
                      </m:sup>
                    </m:sSup>
                  </m:oMath>
                </a14:m>
                <a:r>
                  <a:rPr lang="en-US" sz="2400" dirty="0"/>
                  <a:t> as a separate predictor. Thus, we can write</a:t>
                </a:r>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42363"/>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81B7CCDB-6D39-0547-B7B3-C80E39D6513A}" type="slidenum">
              <a:rPr lang="en-US" smtClean="0"/>
              <a:t>67</a:t>
            </a:fld>
            <a:endParaRPr lang="en-US"/>
          </a:p>
        </p:txBody>
      </p:sp>
      <p:pic>
        <p:nvPicPr>
          <p:cNvPr id="4" name="Picture 3"/>
          <p:cNvPicPr>
            <a:picLocks noChangeAspect="1"/>
          </p:cNvPicPr>
          <p:nvPr/>
        </p:nvPicPr>
        <p:blipFill>
          <a:blip r:embed="rId3"/>
          <a:stretch>
            <a:fillRect/>
          </a:stretch>
        </p:blipFill>
        <p:spPr>
          <a:xfrm>
            <a:off x="2159000" y="2233329"/>
            <a:ext cx="6299200" cy="416560"/>
          </a:xfrm>
          <a:prstGeom prst="rect">
            <a:avLst/>
          </a:prstGeom>
        </p:spPr>
      </p:pic>
      <p:pic>
        <p:nvPicPr>
          <p:cNvPr id="5" name="Picture 4"/>
          <p:cNvPicPr>
            <a:picLocks noChangeAspect="1"/>
          </p:cNvPicPr>
          <p:nvPr/>
        </p:nvPicPr>
        <p:blipFill>
          <a:blip r:embed="rId4"/>
          <a:stretch>
            <a:fillRect/>
          </a:stretch>
        </p:blipFill>
        <p:spPr>
          <a:xfrm>
            <a:off x="971550" y="4215956"/>
            <a:ext cx="10248900" cy="1866900"/>
          </a:xfrm>
          <a:prstGeom prst="rect">
            <a:avLst/>
          </a:prstGeom>
        </p:spPr>
      </p:pic>
    </p:spTree>
    <p:extLst>
      <p:ext uri="{BB962C8B-B14F-4D97-AF65-F5344CB8AC3E}">
        <p14:creationId xmlns:p14="http://schemas.microsoft.com/office/powerpoint/2010/main" val="5913528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p:sp>
        <p:nvSpPr>
          <p:cNvPr id="3" name="Content Placeholder 2"/>
          <p:cNvSpPr>
            <a:spLocks noGrp="1"/>
          </p:cNvSpPr>
          <p:nvPr>
            <p:ph idx="1"/>
          </p:nvPr>
        </p:nvSpPr>
        <p:spPr>
          <a:xfrm>
            <a:off x="821985" y="1177757"/>
            <a:ext cx="10327008" cy="2111143"/>
          </a:xfrm>
        </p:spPr>
        <p:txBody>
          <a:bodyPr/>
          <a:lstStyle/>
          <a:p>
            <a:r>
              <a:rPr lang="en-US" dirty="0"/>
              <a:t>Again, minimizing the MSE using vector calculus yields,</a:t>
            </a:r>
          </a:p>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68</a:t>
            </a:fld>
            <a:endParaRPr lang="en-US"/>
          </a:p>
        </p:txBody>
      </p:sp>
      <p:pic>
        <p:nvPicPr>
          <p:cNvPr id="7" name="Picture 6"/>
          <p:cNvPicPr>
            <a:picLocks noChangeAspect="1"/>
          </p:cNvPicPr>
          <p:nvPr/>
        </p:nvPicPr>
        <p:blipFill>
          <a:blip r:embed="rId2"/>
          <a:stretch>
            <a:fillRect/>
          </a:stretch>
        </p:blipFill>
        <p:spPr>
          <a:xfrm>
            <a:off x="2810489" y="2226376"/>
            <a:ext cx="6350000" cy="782320"/>
          </a:xfrm>
          <a:prstGeom prst="rect">
            <a:avLst/>
          </a:prstGeom>
        </p:spPr>
      </p:pic>
    </p:spTree>
    <p:extLst>
      <p:ext uri="{BB962C8B-B14F-4D97-AF65-F5344CB8AC3E}">
        <p14:creationId xmlns:p14="http://schemas.microsoft.com/office/powerpoint/2010/main" val="25541760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 (</a:t>
            </a:r>
            <a:r>
              <a:rPr lang="en-US" dirty="0" err="1"/>
              <a:t>cont</a:t>
            </a:r>
            <a:r>
              <a:rPr lang="en-US" dirty="0"/>
              <a:t>)</a:t>
            </a:r>
          </a:p>
        </p:txBody>
      </p:sp>
      <p:sp>
        <p:nvSpPr>
          <p:cNvPr id="3" name="Slide Number Placeholder 2"/>
          <p:cNvSpPr>
            <a:spLocks noGrp="1"/>
          </p:cNvSpPr>
          <p:nvPr>
            <p:ph type="sldNum" sz="quarter" idx="12"/>
          </p:nvPr>
        </p:nvSpPr>
        <p:spPr/>
        <p:txBody>
          <a:bodyPr/>
          <a:lstStyle/>
          <a:p>
            <a:fld id="{8C616E8F-BF65-1643-9F00-FF84D0665BC6}" type="slidenum">
              <a:rPr lang="en-US" smtClean="0"/>
              <a:t>69</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3009445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from last lecture</a:t>
            </a:r>
          </a:p>
        </p:txBody>
      </p:sp>
      <p:sp>
        <p:nvSpPr>
          <p:cNvPr id="4" name="Slide Number Placeholder 3"/>
          <p:cNvSpPr>
            <a:spLocks noGrp="1"/>
          </p:cNvSpPr>
          <p:nvPr>
            <p:ph type="sldNum" sz="quarter" idx="12"/>
          </p:nvPr>
        </p:nvSpPr>
        <p:spPr/>
        <p:txBody>
          <a:bodyPr/>
          <a:lstStyle/>
          <a:p>
            <a:fld id="{A13833A1-46C9-FB45-812F-A8AC7B5136EB}" type="slidenum">
              <a:rPr lang="en-US" smtClean="0"/>
              <a:t>7</a:t>
            </a:fld>
            <a:endParaRPr lang="en-US"/>
          </a:p>
        </p:txBody>
      </p:sp>
      <mc:AlternateContent xmlns:mc="http://schemas.openxmlformats.org/markup-compatibility/2006" xmlns:a14="http://schemas.microsoft.com/office/drawing/2010/main">
        <mc:Choice Requires="a14">
          <p:sp>
            <p:nvSpPr>
              <p:cNvPr id="8" name="Content Placeholder 2"/>
              <p:cNvSpPr txBox="1">
                <a:spLocks/>
              </p:cNvSpPr>
              <p:nvPr/>
            </p:nvSpPr>
            <p:spPr>
              <a:xfrm>
                <a:off x="1152070" y="93925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We calculate the confidence intervals, which are the ranges of values such that the </a:t>
                </a:r>
                <a:r>
                  <a:rPr lang="en-US" sz="2400" b="1" dirty="0"/>
                  <a:t>true</a:t>
                </a:r>
                <a:r>
                  <a:rPr lang="en-US" sz="2400" dirty="0"/>
                  <a:t> value of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charset="0"/>
                            <a:ea typeface="Cambria Math" charset="0"/>
                            <a:cs typeface="Cambria Math" charset="0"/>
                          </a:rPr>
                          <m:t>𝛽</m:t>
                        </m:r>
                      </m:e>
                      <m:sub>
                        <m:r>
                          <a:rPr lang="en-US" sz="2400" b="0" i="1" smtClean="0">
                            <a:latin typeface="Cambria Math" charset="0"/>
                          </a:rPr>
                          <m:t>1</m:t>
                        </m:r>
                      </m:sub>
                    </m:sSub>
                  </m:oMath>
                </a14:m>
                <a:r>
                  <a:rPr lang="en-US" sz="2400" dirty="0"/>
                  <a:t>is contained in this interval with </a:t>
                </a:r>
                <a:r>
                  <a:rPr lang="en-US" sz="2400" i="1" dirty="0"/>
                  <a:t>n</a:t>
                </a:r>
                <a:r>
                  <a:rPr lang="en-US" sz="2400" dirty="0"/>
                  <a:t> percent of all such confidence interval that could be calculated.  Practically speaking we build a Normal distribution around of </a:t>
                </a:r>
                <a14:m>
                  <m:oMath xmlns:m="http://schemas.openxmlformats.org/officeDocument/2006/math">
                    <m:sSub>
                      <m:sSubPr>
                        <m:ctrlPr>
                          <a:rPr lang="en-US" sz="2400" i="1">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rPr>
                          <m:t>1</m:t>
                        </m:r>
                      </m:sub>
                    </m:sSub>
                    <m:r>
                      <a:rPr lang="en-US" sz="2400" i="1">
                        <a:latin typeface="Cambria Math" panose="02040503050406030204" pitchFamily="18" charset="0"/>
                      </a:rPr>
                      <m:t> </m:t>
                    </m:r>
                  </m:oMath>
                </a14:m>
                <a:r>
                  <a:rPr lang="en-US" sz="2400" dirty="0"/>
                  <a:t>and pull off the relevant quantiles:</a:t>
                </a:r>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1152070" y="939257"/>
                <a:ext cx="10327008" cy="879642"/>
              </a:xfrm>
              <a:prstGeom prst="rect">
                <a:avLst/>
              </a:prstGeom>
              <a:blipFill>
                <a:blip r:embed="rId2"/>
                <a:stretch>
                  <a:fillRect l="-860" t="-4286" b="-94286"/>
                </a:stretch>
              </a:blipFill>
              <a:ln>
                <a:noFill/>
              </a:ln>
            </p:spPr>
            <p:txBody>
              <a:bodyPr/>
              <a:lstStyle/>
              <a:p>
                <a:r>
                  <a:rPr lang="en-US">
                    <a:noFill/>
                  </a:rPr>
                  <a:t> </a:t>
                </a:r>
              </a:p>
            </p:txBody>
          </p:sp>
        </mc:Fallback>
      </mc:AlternateContent>
      <p:grpSp>
        <p:nvGrpSpPr>
          <p:cNvPr id="5" name="Group 4"/>
          <p:cNvGrpSpPr/>
          <p:nvPr/>
        </p:nvGrpSpPr>
        <p:grpSpPr>
          <a:xfrm>
            <a:off x="2838450" y="2057400"/>
            <a:ext cx="6515100" cy="4343400"/>
            <a:chOff x="2752403" y="1963057"/>
            <a:chExt cx="6515100" cy="434340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2403" y="1963057"/>
              <a:ext cx="6515100" cy="4343400"/>
            </a:xfrm>
            <a:prstGeom prst="rect">
              <a:avLst/>
            </a:prstGeom>
          </p:spPr>
        </p:pic>
        <p:cxnSp>
          <p:nvCxnSpPr>
            <p:cNvPr id="9" name="Straight Arrow Connector 8"/>
            <p:cNvCxnSpPr/>
            <p:nvPr/>
          </p:nvCxnSpPr>
          <p:spPr>
            <a:xfrm>
              <a:off x="5413827" y="2989943"/>
              <a:ext cx="153851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4855027" y="2714171"/>
              <a:ext cx="2692400" cy="725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969625" y="2805277"/>
              <a:ext cx="583814" cy="369332"/>
            </a:xfrm>
            <a:prstGeom prst="rect">
              <a:avLst/>
            </a:prstGeom>
            <a:noFill/>
          </p:spPr>
          <p:txBody>
            <a:bodyPr wrap="none" rtlCol="0">
              <a:spAutoFit/>
            </a:bodyPr>
            <a:lstStyle/>
            <a:p>
              <a:r>
                <a:rPr lang="en-US" dirty="0"/>
                <a:t>68%</a:t>
              </a:r>
            </a:p>
          </p:txBody>
        </p:sp>
        <p:sp>
          <p:nvSpPr>
            <p:cNvPr id="12" name="TextBox 11"/>
            <p:cNvSpPr txBox="1"/>
            <p:nvPr/>
          </p:nvSpPr>
          <p:spPr>
            <a:xfrm>
              <a:off x="7554787" y="2554383"/>
              <a:ext cx="583814" cy="369332"/>
            </a:xfrm>
            <a:prstGeom prst="rect">
              <a:avLst/>
            </a:prstGeom>
            <a:noFill/>
          </p:spPr>
          <p:txBody>
            <a:bodyPr wrap="none" rtlCol="0">
              <a:spAutoFit/>
            </a:bodyPr>
            <a:lstStyle/>
            <a:p>
              <a:r>
                <a:rPr lang="en-US" dirty="0"/>
                <a:t>95%</a:t>
              </a:r>
            </a:p>
          </p:txBody>
        </p:sp>
      </p:grpSp>
    </p:spTree>
    <p:extLst>
      <p:ext uri="{BB962C8B-B14F-4D97-AF65-F5344CB8AC3E}">
        <p14:creationId xmlns:p14="http://schemas.microsoft.com/office/powerpoint/2010/main" val="26067628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A14DD1-29B8-EB4C-B302-1714276A13BE}"/>
              </a:ext>
            </a:extLst>
          </p:cNvPr>
          <p:cNvPicPr>
            <a:picLocks noChangeAspect="1"/>
          </p:cNvPicPr>
          <p:nvPr/>
        </p:nvPicPr>
        <p:blipFill>
          <a:blip r:embed="rId2"/>
          <a:stretch>
            <a:fillRect/>
          </a:stretch>
        </p:blipFill>
        <p:spPr>
          <a:xfrm>
            <a:off x="2667000" y="1143000"/>
            <a:ext cx="6858000" cy="4572000"/>
          </a:xfrm>
          <a:prstGeom prst="rect">
            <a:avLst/>
          </a:prstGeom>
        </p:spPr>
      </p:pic>
      <p:sp>
        <p:nvSpPr>
          <p:cNvPr id="2" name="Title 1"/>
          <p:cNvSpPr>
            <a:spLocks noGrp="1"/>
          </p:cNvSpPr>
          <p:nvPr>
            <p:ph type="title"/>
          </p:nvPr>
        </p:nvSpPr>
        <p:spPr/>
        <p:txBody>
          <a:bodyPr/>
          <a:lstStyle/>
          <a:p>
            <a:r>
              <a:rPr lang="en-US" dirty="0"/>
              <a:t>Polynomial Regression (</a:t>
            </a:r>
            <a:r>
              <a:rPr lang="en-US" dirty="0" err="1"/>
              <a:t>cont</a:t>
            </a:r>
            <a:r>
              <a:rPr lang="en-US" dirty="0"/>
              <a:t>)</a:t>
            </a:r>
          </a:p>
        </p:txBody>
      </p:sp>
      <p:sp>
        <p:nvSpPr>
          <p:cNvPr id="3" name="Slide Number Placeholder 2"/>
          <p:cNvSpPr>
            <a:spLocks noGrp="1"/>
          </p:cNvSpPr>
          <p:nvPr>
            <p:ph type="sldNum" sz="quarter" idx="12"/>
          </p:nvPr>
        </p:nvSpPr>
        <p:spPr/>
        <p:txBody>
          <a:bodyPr/>
          <a:lstStyle/>
          <a:p>
            <a:fld id="{8C616E8F-BF65-1643-9F00-FF84D0665BC6}" type="slidenum">
              <a:rPr lang="en-US" smtClean="0"/>
              <a:t>70</a:t>
            </a:fld>
            <a:endParaRPr lang="en-US"/>
          </a:p>
        </p:txBody>
      </p:sp>
    </p:spTree>
    <p:extLst>
      <p:ext uri="{BB962C8B-B14F-4D97-AF65-F5344CB8AC3E}">
        <p14:creationId xmlns:p14="http://schemas.microsoft.com/office/powerpoint/2010/main" val="37931773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 (</a:t>
            </a:r>
            <a:r>
              <a:rPr lang="en-US" dirty="0" err="1"/>
              <a:t>cont</a:t>
            </a:r>
            <a:r>
              <a:rPr lang="en-US" dirty="0"/>
              <a:t>)</a:t>
            </a:r>
          </a:p>
        </p:txBody>
      </p:sp>
      <p:sp>
        <p:nvSpPr>
          <p:cNvPr id="4" name="Slide Number Placeholder 3"/>
          <p:cNvSpPr>
            <a:spLocks noGrp="1"/>
          </p:cNvSpPr>
          <p:nvPr>
            <p:ph type="sldNum" sz="quarter" idx="12"/>
          </p:nvPr>
        </p:nvSpPr>
        <p:spPr/>
        <p:txBody>
          <a:bodyPr/>
          <a:lstStyle/>
          <a:p>
            <a:fld id="{8C616E8F-BF65-1643-9F00-FF84D0665BC6}" type="slidenum">
              <a:rPr lang="en-US" smtClean="0"/>
              <a:t>71</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13765643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 (</a:t>
            </a:r>
            <a:r>
              <a:rPr lang="en-US" dirty="0" err="1"/>
              <a:t>cont</a:t>
            </a:r>
            <a:r>
              <a:rPr lang="en-US" dirty="0"/>
              <a:t>)</a:t>
            </a:r>
          </a:p>
        </p:txBody>
      </p:sp>
      <p:sp>
        <p:nvSpPr>
          <p:cNvPr id="3" name="Slide Number Placeholder 2"/>
          <p:cNvSpPr>
            <a:spLocks noGrp="1"/>
          </p:cNvSpPr>
          <p:nvPr>
            <p:ph type="sldNum" sz="quarter" idx="12"/>
          </p:nvPr>
        </p:nvSpPr>
        <p:spPr/>
        <p:txBody>
          <a:bodyPr/>
          <a:lstStyle/>
          <a:p>
            <a:fld id="{8C616E8F-BF65-1643-9F00-FF84D0665BC6}" type="slidenum">
              <a:rPr lang="en-US" smtClean="0"/>
              <a:t>72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3456758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 (</a:t>
            </a:r>
            <a:r>
              <a:rPr lang="en-US" dirty="0" err="1"/>
              <a:t>cont</a:t>
            </a:r>
            <a:r>
              <a:rPr lang="en-US" dirty="0"/>
              <a:t>)</a:t>
            </a:r>
          </a:p>
        </p:txBody>
      </p:sp>
      <p:sp>
        <p:nvSpPr>
          <p:cNvPr id="4" name="Slide Number Placeholder 3"/>
          <p:cNvSpPr>
            <a:spLocks noGrp="1"/>
          </p:cNvSpPr>
          <p:nvPr>
            <p:ph type="sldNum" sz="quarter" idx="12"/>
          </p:nvPr>
        </p:nvSpPr>
        <p:spPr/>
        <p:txBody>
          <a:bodyPr/>
          <a:lstStyle/>
          <a:p>
            <a:fld id="{8C616E8F-BF65-1643-9F00-FF84D0665BC6}" type="slidenum">
              <a:rPr lang="en-US" smtClean="0"/>
              <a:t>73</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2837591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 (</a:t>
            </a:r>
            <a:r>
              <a:rPr lang="en-US" dirty="0" err="1"/>
              <a:t>cont</a:t>
            </a:r>
            <a:r>
              <a:rPr lang="en-US" dirty="0"/>
              <a:t>)</a:t>
            </a:r>
          </a:p>
        </p:txBody>
      </p:sp>
      <p:sp>
        <p:nvSpPr>
          <p:cNvPr id="3" name="Slide Number Placeholder 2"/>
          <p:cNvSpPr>
            <a:spLocks noGrp="1"/>
          </p:cNvSpPr>
          <p:nvPr>
            <p:ph type="sldNum" sz="quarter" idx="12"/>
          </p:nvPr>
        </p:nvSpPr>
        <p:spPr/>
        <p:txBody>
          <a:bodyPr/>
          <a:lstStyle/>
          <a:p>
            <a:fld id="{8C616E8F-BF65-1643-9F00-FF84D0665BC6}" type="slidenum">
              <a:rPr lang="en-US" smtClean="0"/>
              <a:t>74</a:t>
            </a:fld>
            <a:endParaRPr lang="en-US"/>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488040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The simplest non-linear model we can consider, for a response </a:t>
                </a:r>
                <a:r>
                  <a:rPr lang="en-US" sz="2400" i="1" dirty="0"/>
                  <a:t>Y</a:t>
                </a:r>
                <a:r>
                  <a:rPr lang="en-US" sz="2400" dirty="0"/>
                  <a:t> and a predictor </a:t>
                </a:r>
                <a:r>
                  <a:rPr lang="en-US" sz="2400" i="1" dirty="0"/>
                  <a:t>X</a:t>
                </a:r>
                <a:r>
                  <a:rPr lang="en-US" sz="2400" dirty="0"/>
                  <a:t>, is a polynomial model of degree </a:t>
                </a:r>
                <a:r>
                  <a:rPr lang="en-US" sz="2400" i="1" dirty="0"/>
                  <a:t>M</a:t>
                </a:r>
                <a:r>
                  <a:rPr lang="en-US" sz="2400" dirty="0"/>
                  <a:t>,</a:t>
                </a:r>
              </a:p>
              <a:p>
                <a:endParaRPr lang="en-US" sz="2400" dirty="0"/>
              </a:p>
              <a:p>
                <a:endParaRPr lang="en-US" sz="2400" dirty="0"/>
              </a:p>
              <a:p>
                <a:r>
                  <a:rPr lang="en-US" sz="2400" dirty="0"/>
                  <a:t>Just as in the case of linear regression with cross terms, polynomial regression is a special case of linear regression - we treat each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𝑥</m:t>
                        </m:r>
                      </m:e>
                      <m:sup>
                        <m:r>
                          <a:rPr lang="en-US" sz="2400" b="0" i="1" smtClean="0">
                            <a:latin typeface="Cambria Math" charset="0"/>
                          </a:rPr>
                          <m:t>𝑚</m:t>
                        </m:r>
                      </m:sup>
                    </m:sSup>
                  </m:oMath>
                </a14:m>
                <a:r>
                  <a:rPr lang="en-US" sz="2400" dirty="0"/>
                  <a:t> as a separate predictor. Thus, we can write</a:t>
                </a:r>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42363"/>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81B7CCDB-6D39-0547-B7B3-C80E39D6513A}" type="slidenum">
              <a:rPr lang="en-US" smtClean="0"/>
              <a:t>75</a:t>
            </a:fld>
            <a:endParaRPr lang="en-US"/>
          </a:p>
        </p:txBody>
      </p:sp>
      <p:pic>
        <p:nvPicPr>
          <p:cNvPr id="4" name="Picture 3"/>
          <p:cNvPicPr>
            <a:picLocks noChangeAspect="1"/>
          </p:cNvPicPr>
          <p:nvPr/>
        </p:nvPicPr>
        <p:blipFill>
          <a:blip r:embed="rId3"/>
          <a:stretch>
            <a:fillRect/>
          </a:stretch>
        </p:blipFill>
        <p:spPr>
          <a:xfrm>
            <a:off x="2159000" y="2233329"/>
            <a:ext cx="6299200" cy="416560"/>
          </a:xfrm>
          <a:prstGeom prst="rect">
            <a:avLst/>
          </a:prstGeom>
        </p:spPr>
      </p:pic>
      <p:pic>
        <p:nvPicPr>
          <p:cNvPr id="5" name="Picture 4"/>
          <p:cNvPicPr>
            <a:picLocks noChangeAspect="1"/>
          </p:cNvPicPr>
          <p:nvPr/>
        </p:nvPicPr>
        <p:blipFill>
          <a:blip r:embed="rId4"/>
          <a:stretch>
            <a:fillRect/>
          </a:stretch>
        </p:blipFill>
        <p:spPr>
          <a:xfrm>
            <a:off x="971550" y="4215956"/>
            <a:ext cx="10248900" cy="1866900"/>
          </a:xfrm>
          <a:prstGeom prst="rect">
            <a:avLst/>
          </a:prstGeom>
        </p:spPr>
      </p:pic>
    </p:spTree>
    <p:extLst>
      <p:ext uri="{BB962C8B-B14F-4D97-AF65-F5344CB8AC3E}">
        <p14:creationId xmlns:p14="http://schemas.microsoft.com/office/powerpoint/2010/main" val="11430666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 is Multiple Regression!</a:t>
            </a:r>
          </a:p>
        </p:txBody>
      </p:sp>
      <p:sp>
        <p:nvSpPr>
          <p:cNvPr id="4" name="Slide Number Placeholder 3"/>
          <p:cNvSpPr>
            <a:spLocks noGrp="1"/>
          </p:cNvSpPr>
          <p:nvPr>
            <p:ph type="sldNum" sz="quarter" idx="12"/>
          </p:nvPr>
        </p:nvSpPr>
        <p:spPr/>
        <p:txBody>
          <a:bodyPr/>
          <a:lstStyle/>
          <a:p>
            <a:fld id="{8C616E8F-BF65-1643-9F00-FF84D0665BC6}" type="slidenum">
              <a:rPr lang="en-US" smtClean="0"/>
              <a:t>76</a:t>
            </a:fld>
            <a:endParaRPr lang="en-US"/>
          </a:p>
        </p:txBody>
      </p:sp>
      <p:grpSp>
        <p:nvGrpSpPr>
          <p:cNvPr id="9" name="Group 8"/>
          <p:cNvGrpSpPr/>
          <p:nvPr/>
        </p:nvGrpSpPr>
        <p:grpSpPr>
          <a:xfrm>
            <a:off x="1378963" y="1626474"/>
            <a:ext cx="9681210" cy="1733550"/>
            <a:chOff x="1255395" y="1733106"/>
            <a:chExt cx="9681210" cy="1733550"/>
          </a:xfrm>
        </p:grpSpPr>
        <p:pic>
          <p:nvPicPr>
            <p:cNvPr id="7" name="Picture 6"/>
            <p:cNvPicPr>
              <a:picLocks noChangeAspect="1"/>
            </p:cNvPicPr>
            <p:nvPr/>
          </p:nvPicPr>
          <p:blipFill>
            <a:blip r:embed="rId2"/>
            <a:stretch>
              <a:fillRect/>
            </a:stretch>
          </p:blipFill>
          <p:spPr>
            <a:xfrm>
              <a:off x="1255395" y="1733106"/>
              <a:ext cx="9681210" cy="1733550"/>
            </a:xfrm>
            <a:prstGeom prst="rect">
              <a:avLst/>
            </a:prstGeom>
          </p:spPr>
        </p:pic>
        <p:sp>
          <p:nvSpPr>
            <p:cNvPr id="8" name="TextBox 7"/>
            <p:cNvSpPr txBox="1"/>
            <p:nvPr/>
          </p:nvSpPr>
          <p:spPr>
            <a:xfrm>
              <a:off x="2563586" y="2959301"/>
              <a:ext cx="159078" cy="369332"/>
            </a:xfrm>
            <a:prstGeom prst="rect">
              <a:avLst/>
            </a:prstGeom>
            <a:solidFill>
              <a:srgbClr val="F9F9F9"/>
            </a:solidFill>
          </p:spPr>
          <p:txBody>
            <a:bodyPr wrap="square" rtlCol="0">
              <a:spAutoFit/>
            </a:bodyPr>
            <a:lstStyle/>
            <a:p>
              <a:pPr algn="ctr"/>
              <a:r>
                <a:rPr lang="en-US" i="1" dirty="0">
                  <a:latin typeface="Cambria Math" charset="0"/>
                  <a:ea typeface="Cambria Math" charset="0"/>
                  <a:cs typeface="Cambria Math" charset="0"/>
                </a:rPr>
                <a:t>n</a:t>
              </a:r>
            </a:p>
          </p:txBody>
        </p:sp>
      </p:grpSp>
      <p:sp>
        <p:nvSpPr>
          <p:cNvPr id="10" name="TextBox 9"/>
          <p:cNvSpPr txBox="1"/>
          <p:nvPr/>
        </p:nvSpPr>
        <p:spPr>
          <a:xfrm>
            <a:off x="838200" y="1039249"/>
            <a:ext cx="3071867" cy="523220"/>
          </a:xfrm>
          <a:prstGeom prst="rect">
            <a:avLst/>
          </a:prstGeom>
          <a:noFill/>
        </p:spPr>
        <p:txBody>
          <a:bodyPr wrap="none" rtlCol="0">
            <a:spAutoFit/>
          </a:bodyPr>
          <a:lstStyle/>
          <a:p>
            <a:r>
              <a:rPr lang="en-US" sz="2800" dirty="0">
                <a:solidFill>
                  <a:schemeClr val="tx1">
                    <a:lumMod val="75000"/>
                    <a:lumOff val="25000"/>
                  </a:schemeClr>
                </a:solidFill>
                <a:latin typeface="Karla" charset="0"/>
                <a:ea typeface="Karla" charset="0"/>
                <a:cs typeface="Karla" charset="0"/>
              </a:rPr>
              <a:t>Multiple Regression</a:t>
            </a:r>
          </a:p>
        </p:txBody>
      </p:sp>
      <p:grpSp>
        <p:nvGrpSpPr>
          <p:cNvPr id="12" name="Group 11"/>
          <p:cNvGrpSpPr/>
          <p:nvPr/>
        </p:nvGrpSpPr>
        <p:grpSpPr>
          <a:xfrm>
            <a:off x="838200" y="3677976"/>
            <a:ext cx="10131063" cy="2404872"/>
            <a:chOff x="838200" y="3677976"/>
            <a:chExt cx="10131063" cy="2404880"/>
          </a:xfrm>
        </p:grpSpPr>
        <p:pic>
          <p:nvPicPr>
            <p:cNvPr id="5" name="Picture 4"/>
            <p:cNvPicPr>
              <a:picLocks noChangeAspect="1"/>
            </p:cNvPicPr>
            <p:nvPr/>
          </p:nvPicPr>
          <p:blipFill>
            <a:blip r:embed="rId3"/>
            <a:stretch>
              <a:fillRect/>
            </a:stretch>
          </p:blipFill>
          <p:spPr>
            <a:xfrm>
              <a:off x="1167498" y="4297404"/>
              <a:ext cx="9801765" cy="1785452"/>
            </a:xfrm>
            <a:prstGeom prst="rect">
              <a:avLst/>
            </a:prstGeom>
          </p:spPr>
        </p:pic>
        <p:sp>
          <p:nvSpPr>
            <p:cNvPr id="11" name="TextBox 10"/>
            <p:cNvSpPr txBox="1"/>
            <p:nvPr/>
          </p:nvSpPr>
          <p:spPr>
            <a:xfrm>
              <a:off x="838200" y="3677976"/>
              <a:ext cx="2803973" cy="523220"/>
            </a:xfrm>
            <a:prstGeom prst="rect">
              <a:avLst/>
            </a:prstGeom>
            <a:noFill/>
          </p:spPr>
          <p:txBody>
            <a:bodyPr wrap="none" rtlCol="0">
              <a:spAutoFit/>
            </a:bodyPr>
            <a:lstStyle/>
            <a:p>
              <a:r>
                <a:rPr lang="en-US" sz="2800" dirty="0">
                  <a:solidFill>
                    <a:schemeClr val="tx1">
                      <a:lumMod val="75000"/>
                      <a:lumOff val="25000"/>
                    </a:schemeClr>
                  </a:solidFill>
                  <a:latin typeface="Karla" charset="0"/>
                  <a:ea typeface="Karla" charset="0"/>
                  <a:cs typeface="Karla" charset="0"/>
                </a:rPr>
                <a:t>Poly-Regression</a:t>
              </a:r>
            </a:p>
          </p:txBody>
        </p:sp>
      </p:grpSp>
      <p:grpSp>
        <p:nvGrpSpPr>
          <p:cNvPr id="17" name="Group 16"/>
          <p:cNvGrpSpPr/>
          <p:nvPr/>
        </p:nvGrpSpPr>
        <p:grpSpPr>
          <a:xfrm>
            <a:off x="6939644" y="1562469"/>
            <a:ext cx="816428" cy="3133658"/>
            <a:chOff x="5421086" y="1562469"/>
            <a:chExt cx="816428" cy="3133658"/>
          </a:xfrm>
        </p:grpSpPr>
        <p:sp>
          <p:nvSpPr>
            <p:cNvPr id="13" name="Oval 12"/>
            <p:cNvSpPr/>
            <p:nvPr/>
          </p:nvSpPr>
          <p:spPr>
            <a:xfrm>
              <a:off x="5421086" y="1562469"/>
              <a:ext cx="816428" cy="494931"/>
            </a:xfrm>
            <a:prstGeom prst="ellipse">
              <a:avLst/>
            </a:prstGeom>
            <a:noFill/>
            <a:ln w="254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5421086" y="4201196"/>
              <a:ext cx="816428" cy="494931"/>
            </a:xfrm>
            <a:prstGeom prst="ellipse">
              <a:avLst/>
            </a:prstGeom>
            <a:noFill/>
            <a:ln w="254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p:cNvCxnSpPr>
              <a:stCxn id="13" idx="4"/>
              <a:endCxn id="14" idx="0"/>
            </p:cNvCxnSpPr>
            <p:nvPr/>
          </p:nvCxnSpPr>
          <p:spPr>
            <a:xfrm>
              <a:off x="5829300" y="2057400"/>
              <a:ext cx="0" cy="2143796"/>
            </a:xfrm>
            <a:prstGeom prst="straightConnector1">
              <a:avLst/>
            </a:prstGeom>
            <a:ln w="2857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0964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9128" y="840932"/>
                <a:ext cx="10102809" cy="5331268"/>
              </a:xfrm>
              <a:noFill/>
              <a:ln w="12700">
                <a:noFill/>
              </a:ln>
              <a:effectLst/>
            </p:spPr>
            <p:txBody>
              <a:bodyPr/>
              <a:lstStyle/>
              <a:p>
                <a:pPr>
                  <a:spcBef>
                    <a:spcPts val="600"/>
                  </a:spcBef>
                </a:pPr>
                <a:r>
                  <a:rPr lang="en-US" sz="2400" dirty="0">
                    <a:solidFill>
                      <a:schemeClr val="bg1">
                        <a:lumMod val="65000"/>
                      </a:schemeClr>
                    </a:solidFill>
                  </a:rPr>
                  <a:t>Bootstrap Resampling</a:t>
                </a:r>
              </a:p>
              <a:p>
                <a:pPr>
                  <a:spcBef>
                    <a:spcPts val="600"/>
                  </a:spcBef>
                </a:pPr>
                <a:r>
                  <a:rPr lang="en-US" sz="2400" dirty="0">
                    <a:solidFill>
                      <a:schemeClr val="bg1">
                        <a:lumMod val="65000"/>
                      </a:schemeClr>
                    </a:solidFill>
                  </a:rPr>
                  <a:t>How well do we know </a:t>
                </a:r>
                <a14:m>
                  <m:oMath xmlns:m="http://schemas.openxmlformats.org/officeDocument/2006/math">
                    <m:acc>
                      <m:accPr>
                        <m:chr m:val="̂"/>
                        <m:ctrlPr>
                          <a:rPr lang="en-US" sz="2400" i="1">
                            <a:solidFill>
                              <a:schemeClr val="bg1">
                                <a:lumMod val="65000"/>
                              </a:schemeClr>
                            </a:solidFill>
                            <a:latin typeface="Cambria Math" panose="02040503050406030204" pitchFamily="18" charset="0"/>
                          </a:rPr>
                        </m:ctrlPr>
                      </m:accPr>
                      <m:e>
                        <m:r>
                          <a:rPr lang="en-US" sz="2400" i="1">
                            <a:solidFill>
                              <a:schemeClr val="bg1">
                                <a:lumMod val="65000"/>
                              </a:schemeClr>
                            </a:solidFill>
                            <a:latin typeface="Cambria Math" charset="0"/>
                          </a:rPr>
                          <m:t>𝑓</m:t>
                        </m:r>
                      </m:e>
                    </m:acc>
                  </m:oMath>
                </a14:m>
                <a:r>
                  <a:rPr lang="en-US" sz="2400" dirty="0">
                    <a:solidFill>
                      <a:schemeClr val="bg1">
                        <a:lumMod val="65000"/>
                      </a:schemeClr>
                    </a:solidFill>
                  </a:rPr>
                  <a:t> </a:t>
                </a:r>
              </a:p>
              <a:p>
                <a:pPr>
                  <a:spcBef>
                    <a:spcPts val="600"/>
                  </a:spcBef>
                </a:pPr>
                <a:r>
                  <a:rPr lang="en-US" sz="2400" dirty="0">
                    <a:solidFill>
                      <a:schemeClr val="bg1">
                        <a:lumMod val="65000"/>
                      </a:schemeClr>
                    </a:solidFill>
                  </a:rPr>
                  <a:t>	    Confidence and Prediction Intervals around our </a:t>
                </a:r>
                <a14:m>
                  <m:oMath xmlns:m="http://schemas.openxmlformats.org/officeDocument/2006/math">
                    <m:acc>
                      <m:accPr>
                        <m:chr m:val="̂"/>
                        <m:ctrlPr>
                          <a:rPr lang="en-US" sz="2400" i="1">
                            <a:solidFill>
                              <a:schemeClr val="bg1">
                                <a:lumMod val="65000"/>
                              </a:schemeClr>
                            </a:solidFill>
                            <a:latin typeface="Cambria Math" panose="02040503050406030204" pitchFamily="18" charset="0"/>
                          </a:rPr>
                        </m:ctrlPr>
                      </m:accPr>
                      <m:e>
                        <m:r>
                          <a:rPr lang="en-US" sz="2400" i="1">
                            <a:solidFill>
                              <a:schemeClr val="bg1">
                                <a:lumMod val="65000"/>
                              </a:schemeClr>
                            </a:solidFill>
                            <a:latin typeface="Cambria Math" charset="0"/>
                          </a:rPr>
                          <m:t>𝑓</m:t>
                        </m:r>
                      </m:e>
                    </m:acc>
                    <m:r>
                      <a:rPr lang="en-US" sz="2400" i="1">
                        <a:solidFill>
                          <a:schemeClr val="bg1">
                            <a:lumMod val="65000"/>
                          </a:schemeClr>
                        </a:solidFill>
                        <a:latin typeface="Cambria Math" charset="0"/>
                      </a:rPr>
                      <m:t> </m:t>
                    </m:r>
                  </m:oMath>
                </a14:m>
                <a:endParaRPr lang="en-US" sz="2400" dirty="0">
                  <a:solidFill>
                    <a:schemeClr val="bg1">
                      <a:lumMod val="65000"/>
                    </a:schemeClr>
                  </a:solidFill>
                </a:endParaRPr>
              </a:p>
              <a:p>
                <a:pPr>
                  <a:spcBef>
                    <a:spcPts val="600"/>
                  </a:spcBef>
                </a:pPr>
                <a:r>
                  <a:rPr lang="en-US" sz="2400" dirty="0">
                    <a:solidFill>
                      <a:schemeClr val="bg1">
                        <a:lumMod val="65000"/>
                      </a:schemeClr>
                    </a:solidFill>
                    <a:latin typeface="Karla" charset="0"/>
                    <a:ea typeface="Karla" charset="0"/>
                    <a:cs typeface="Karla" charset="0"/>
                  </a:rPr>
                  <a:t>Multiple Regression</a:t>
                </a:r>
              </a:p>
              <a:p>
                <a:pPr lvl="1" indent="0">
                  <a:spcBef>
                    <a:spcPts val="600"/>
                  </a:spcBef>
                  <a:buNone/>
                </a:pPr>
                <a:r>
                  <a:rPr lang="en-US" dirty="0">
                    <a:solidFill>
                      <a:schemeClr val="bg1">
                        <a:lumMod val="65000"/>
                      </a:schemeClr>
                    </a:solidFill>
                    <a:latin typeface="Karla" charset="0"/>
                    <a:ea typeface="Karla" charset="0"/>
                    <a:cs typeface="Karla" charset="0"/>
                  </a:rPr>
                  <a:t>Formulation using Linear Algebra</a:t>
                </a:r>
              </a:p>
              <a:p>
                <a:pPr>
                  <a:spcBef>
                    <a:spcPts val="600"/>
                  </a:spcBef>
                </a:pPr>
                <a:r>
                  <a:rPr lang="en-US" sz="2400" dirty="0">
                    <a:solidFill>
                      <a:schemeClr val="bg1">
                        <a:lumMod val="65000"/>
                      </a:schemeClr>
                    </a:solidFill>
                    <a:latin typeface="Karla" charset="0"/>
                    <a:ea typeface="Karla" charset="0"/>
                    <a:cs typeface="Karla" charset="0"/>
                  </a:rPr>
                  <a:t>Categorical Predictors</a:t>
                </a:r>
              </a:p>
              <a:p>
                <a:pPr>
                  <a:spcBef>
                    <a:spcPts val="600"/>
                  </a:spcBef>
                </a:pPr>
                <a:r>
                  <a:rPr lang="en-US" sz="2400" dirty="0">
                    <a:solidFill>
                      <a:schemeClr val="bg1">
                        <a:lumMod val="65000"/>
                      </a:schemeClr>
                    </a:solidFill>
                    <a:latin typeface="Karla" charset="0"/>
                    <a:ea typeface="Karla" charset="0"/>
                    <a:cs typeface="Karla" charset="0"/>
                  </a:rPr>
                  <a:t>Interaction Terms </a:t>
                </a:r>
              </a:p>
              <a:p>
                <a:pPr>
                  <a:spcBef>
                    <a:spcPts val="600"/>
                  </a:spcBef>
                </a:pPr>
                <a:r>
                  <a:rPr lang="en-US" sz="2400" dirty="0">
                    <a:solidFill>
                      <a:schemeClr val="bg1">
                        <a:lumMod val="65000"/>
                      </a:schemeClr>
                    </a:solidFill>
                    <a:latin typeface="Karla" charset="0"/>
                    <a:ea typeface="Karla" charset="0"/>
                    <a:cs typeface="Karla" charset="0"/>
                  </a:rPr>
                  <a:t>Polynomial Regression </a:t>
                </a:r>
              </a:p>
              <a:p>
                <a:pPr lvl="1" indent="0">
                  <a:spcBef>
                    <a:spcPts val="600"/>
                  </a:spcBef>
                  <a:buNone/>
                </a:pPr>
                <a:r>
                  <a:rPr lang="en-US" dirty="0">
                    <a:solidFill>
                      <a:schemeClr val="bg1">
                        <a:lumMod val="65000"/>
                      </a:schemeClr>
                    </a:solidFill>
                    <a:latin typeface="Karla" charset="0"/>
                    <a:ea typeface="Karla" charset="0"/>
                    <a:cs typeface="Karla" charset="0"/>
                  </a:rPr>
                  <a:t>Linear Algebra Formulation</a:t>
                </a:r>
              </a:p>
              <a:p>
                <a:pPr>
                  <a:spcBef>
                    <a:spcPts val="600"/>
                  </a:spcBef>
                </a:pPr>
                <a:r>
                  <a:rPr lang="en-US" sz="2400" b="1" dirty="0">
                    <a:solidFill>
                      <a:schemeClr val="tx1"/>
                    </a:solidFill>
                    <a:latin typeface="Karla" charset="0"/>
                    <a:ea typeface="Karla" charset="0"/>
                    <a:cs typeface="Karla" charset="0"/>
                  </a:rPr>
                  <a:t>Overfitting</a:t>
                </a:r>
              </a:p>
              <a:p>
                <a:pPr>
                  <a:spcBef>
                    <a:spcPts val="600"/>
                  </a:spcBef>
                </a:pPr>
                <a:r>
                  <a:rPr lang="en-US" sz="2400" dirty="0">
                    <a:solidFill>
                      <a:schemeClr val="bg1">
                        <a:lumMod val="65000"/>
                      </a:schemeClr>
                    </a:solidFill>
                    <a:latin typeface="Karla" charset="0"/>
                    <a:ea typeface="Karla" charset="0"/>
                    <a:cs typeface="Karla" charset="0"/>
                  </a:rPr>
                  <a:t>Variable Selection</a:t>
                </a:r>
              </a:p>
              <a:p>
                <a:pPr>
                  <a:spcBef>
                    <a:spcPts val="600"/>
                  </a:spcBef>
                </a:pPr>
                <a:r>
                  <a:rPr lang="en-US" sz="2400" dirty="0">
                    <a:solidFill>
                      <a:schemeClr val="bg1">
                        <a:lumMod val="65000"/>
                      </a:schemeClr>
                    </a:solidFill>
                    <a:latin typeface="Karla" charset="0"/>
                    <a:ea typeface="Karla" charset="0"/>
                    <a:cs typeface="Karla" charset="0"/>
                  </a:rPr>
                  <a:t>Bias vs. Variance</a:t>
                </a:r>
              </a:p>
              <a:p>
                <a:pPr>
                  <a:spcBef>
                    <a:spcPts val="600"/>
                  </a:spcBef>
                </a:pPr>
                <a:endParaRPr lang="en-US" sz="2400" dirty="0">
                  <a:solidFill>
                    <a:schemeClr val="bg1">
                      <a:lumMod val="65000"/>
                    </a:schemeClr>
                  </a:solidFill>
                  <a:latin typeface="Karla" charset="0"/>
                  <a:ea typeface="Karla" charset="0"/>
                  <a:cs typeface="Karla" charset="0"/>
                </a:endParaRPr>
              </a:p>
              <a:p>
                <a:pPr>
                  <a:spcBef>
                    <a:spcPts val="600"/>
                  </a:spcBef>
                </a:pPr>
                <a:endParaRPr lang="en-US" sz="2400" dirty="0">
                  <a:solidFill>
                    <a:schemeClr val="bg1">
                      <a:lumMod val="65000"/>
                    </a:schemeClr>
                  </a:solidFill>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9128" y="840932"/>
                <a:ext cx="10102809" cy="5331268"/>
              </a:xfrm>
              <a:blipFill>
                <a:blip r:embed="rId2"/>
                <a:stretch>
                  <a:fillRect l="-753" t="-713" b="-3088"/>
                </a:stretch>
              </a:blipFill>
              <a:ln w="12700">
                <a:noFill/>
              </a:ln>
              <a:effectLst/>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77</a:t>
            </a:fld>
            <a:endParaRPr lang="en-US"/>
          </a:p>
        </p:txBody>
      </p:sp>
    </p:spTree>
    <p:extLst>
      <p:ext uri="{BB962C8B-B14F-4D97-AF65-F5344CB8AC3E}">
        <p14:creationId xmlns:p14="http://schemas.microsoft.com/office/powerpoint/2010/main" val="1919276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a:t>
            </a:r>
          </a:p>
        </p:txBody>
      </p:sp>
      <p:sp>
        <p:nvSpPr>
          <p:cNvPr id="3" name="Slide Number Placeholder 2"/>
          <p:cNvSpPr>
            <a:spLocks noGrp="1"/>
          </p:cNvSpPr>
          <p:nvPr>
            <p:ph type="sldNum" sz="quarter" idx="12"/>
          </p:nvPr>
        </p:nvSpPr>
        <p:spPr/>
        <p:txBody>
          <a:bodyPr/>
          <a:lstStyle/>
          <a:p>
            <a:fld id="{8C616E8F-BF65-1643-9F00-FF84D0665BC6}" type="slidenum">
              <a:rPr lang="en-US" smtClean="0"/>
              <a:t>78</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9439032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 with polynomials</a:t>
            </a:r>
          </a:p>
        </p:txBody>
      </p:sp>
      <p:sp>
        <p:nvSpPr>
          <p:cNvPr id="3" name="Slide Number Placeholder 2"/>
          <p:cNvSpPr>
            <a:spLocks noGrp="1"/>
          </p:cNvSpPr>
          <p:nvPr>
            <p:ph type="sldNum" sz="quarter" idx="12"/>
          </p:nvPr>
        </p:nvSpPr>
        <p:spPr/>
        <p:txBody>
          <a:bodyPr/>
          <a:lstStyle/>
          <a:p>
            <a:fld id="{8C616E8F-BF65-1643-9F00-FF84D0665BC6}" type="slidenum">
              <a:rPr lang="en-US" smtClean="0"/>
              <a:t>79</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688" y="600169"/>
            <a:ext cx="5019675" cy="3346450"/>
          </a:xfrm>
          <a:prstGeom prst="rect">
            <a:avLst/>
          </a:prstGeom>
        </p:spPr>
      </p:pic>
      <p:pic>
        <p:nvPicPr>
          <p:cNvPr id="5" name="Picture 4">
            <a:extLst>
              <a:ext uri="{FF2B5EF4-FFF2-40B4-BE49-F238E27FC236}">
                <a16:creationId xmlns:a16="http://schemas.microsoft.com/office/drawing/2014/main" id="{1C3266B5-E8BF-564E-9B55-6B479720D3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2919" y="663763"/>
            <a:ext cx="4993481" cy="3328987"/>
          </a:xfrm>
          <a:prstGeom prst="rect">
            <a:avLst/>
          </a:prstGeom>
        </p:spPr>
      </p:pic>
      <p:pic>
        <p:nvPicPr>
          <p:cNvPr id="7" name="Picture 6">
            <a:extLst>
              <a:ext uri="{FF2B5EF4-FFF2-40B4-BE49-F238E27FC236}">
                <a16:creationId xmlns:a16="http://schemas.microsoft.com/office/drawing/2014/main" id="{16393B2A-7EA6-7E44-976B-B92248F87A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831" y="3571875"/>
            <a:ext cx="4243388" cy="2828925"/>
          </a:xfrm>
          <a:prstGeom prst="rect">
            <a:avLst/>
          </a:prstGeom>
        </p:spPr>
      </p:pic>
      <p:pic>
        <p:nvPicPr>
          <p:cNvPr id="8" name="Picture 7">
            <a:extLst>
              <a:ext uri="{FF2B5EF4-FFF2-40B4-BE49-F238E27FC236}">
                <a16:creationId xmlns:a16="http://schemas.microsoft.com/office/drawing/2014/main" id="{B07FC6AD-BADB-4642-A49A-BC01D745D1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1063" y="3571875"/>
            <a:ext cx="4564856" cy="3043237"/>
          </a:xfrm>
          <a:prstGeom prst="rect">
            <a:avLst/>
          </a:prstGeom>
        </p:spPr>
      </p:pic>
    </p:spTree>
    <p:extLst>
      <p:ext uri="{BB962C8B-B14F-4D97-AF65-F5344CB8AC3E}">
        <p14:creationId xmlns:p14="http://schemas.microsoft.com/office/powerpoint/2010/main" val="1386327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from last lecture</a:t>
            </a:r>
          </a:p>
        </p:txBody>
      </p:sp>
      <p:sp>
        <p:nvSpPr>
          <p:cNvPr id="4" name="Slide Number Placeholder 3"/>
          <p:cNvSpPr>
            <a:spLocks noGrp="1"/>
          </p:cNvSpPr>
          <p:nvPr>
            <p:ph type="sldNum" sz="quarter" idx="12"/>
          </p:nvPr>
        </p:nvSpPr>
        <p:spPr/>
        <p:txBody>
          <a:bodyPr/>
          <a:lstStyle/>
          <a:p>
            <a:fld id="{A13833A1-46C9-FB45-812F-A8AC7B5136EB}" type="slidenum">
              <a:rPr lang="en-US" smtClean="0"/>
              <a:t>8</a:t>
            </a:fld>
            <a:endParaRPr lang="en-US"/>
          </a:p>
        </p:txBody>
      </p:sp>
      <mc:AlternateContent xmlns:mc="http://schemas.openxmlformats.org/markup-compatibility/2006" xmlns:a14="http://schemas.microsoft.com/office/drawing/2010/main">
        <mc:Choice Requires="a14">
          <p:sp>
            <p:nvSpPr>
              <p:cNvPr id="8" name="Content Placeholder 2"/>
              <p:cNvSpPr txBox="1">
                <a:spLocks/>
              </p:cNvSpPr>
              <p:nvPr/>
            </p:nvSpPr>
            <p:spPr>
              <a:xfrm>
                <a:off x="1152070" y="116667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We evaluate the importance of predictors using hypothesis testing, using </a:t>
                </a:r>
                <a:r>
                  <a:rPr lang="en-US" sz="2400" i="1" dirty="0"/>
                  <a:t>t</a:t>
                </a:r>
                <a:r>
                  <a:rPr lang="en-US" sz="2400" dirty="0"/>
                  <a:t>-statistics and </a:t>
                </a:r>
                <a:r>
                  <a:rPr lang="en-US" sz="2400" i="1" dirty="0"/>
                  <a:t>p</a:t>
                </a:r>
                <a:r>
                  <a:rPr lang="en-US" sz="2400" dirty="0"/>
                  <a:t>-values created assuming the null hypothesis is true:</a:t>
                </a:r>
              </a:p>
              <a:p>
                <a:endParaRPr lang="en-US" sz="2400" dirty="0"/>
              </a:p>
              <a:p>
                <a:r>
                  <a:rPr lang="en-US" sz="2400" dirty="0"/>
                  <a:t>To test the hypothesis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sub>
                    </m:sSub>
                    <m:r>
                      <a:rPr lang="en-US" sz="2400" i="1">
                        <a:latin typeface="Cambria Math" panose="02040503050406030204" pitchFamily="18" charset="0"/>
                      </a:rPr>
                      <m:t>=0 </m:t>
                    </m:r>
                  </m:oMath>
                </a14:m>
                <a:r>
                  <a:rPr lang="en-US" sz="2400" dirty="0"/>
                  <a:t>vs.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sub>
                    </m:sSub>
                    <m:r>
                      <a:rPr lang="en-US" sz="2400" b="0" i="1" smtClean="0">
                        <a:latin typeface="Cambria Math" panose="02040503050406030204" pitchFamily="18" charset="0"/>
                      </a:rPr>
                      <m:t>≠</m:t>
                    </m:r>
                    <m:r>
                      <a:rPr lang="en-US" sz="2400" i="1">
                        <a:latin typeface="Cambria Math" panose="02040503050406030204" pitchFamily="18" charset="0"/>
                      </a:rPr>
                      <m:t>0 </m:t>
                    </m:r>
                  </m:oMath>
                </a14:m>
                <a:r>
                  <a:rPr lang="en-US" sz="2400" dirty="0"/>
                  <a:t>(in simple regression): </a:t>
                </a:r>
              </a:p>
              <a:p>
                <a:pP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panose="02040503050406030204" pitchFamily="18" charset="0"/>
                        </a:rPr>
                        <m:t>𝑇</m:t>
                      </m:r>
                      <m:r>
                        <a:rPr lang="en-US" sz="2400" b="0" i="1" smtClean="0">
                          <a:solidFill>
                            <a:schemeClr val="tx1">
                              <a:lumMod val="75000"/>
                              <a:lumOff val="25000"/>
                            </a:schemeClr>
                          </a:solidFill>
                          <a:latin typeface="Cambria Math" panose="02040503050406030204" pitchFamily="18" charset="0"/>
                        </a:rPr>
                        <m:t>=</m:t>
                      </m:r>
                      <m:f>
                        <m:fPr>
                          <m:ctrlPr>
                            <a:rPr lang="en-US" sz="2400" i="1">
                              <a:solidFill>
                                <a:schemeClr val="tx1">
                                  <a:lumMod val="75000"/>
                                  <a:lumOff val="25000"/>
                                </a:schemeClr>
                              </a:solidFill>
                              <a:latin typeface="Cambria Math" panose="02040503050406030204" pitchFamily="18" charset="0"/>
                            </a:rPr>
                          </m:ctrlPr>
                        </m:fPr>
                        <m:num>
                          <m:sSub>
                            <m:sSubPr>
                              <m:ctrlPr>
                                <a:rPr lang="en-US" sz="2400" i="1">
                                  <a:solidFill>
                                    <a:schemeClr val="tx1">
                                      <a:lumMod val="75000"/>
                                      <a:lumOff val="25000"/>
                                    </a:schemeClr>
                                  </a:solidFill>
                                  <a:latin typeface="Cambria Math" panose="02040503050406030204" pitchFamily="18" charset="0"/>
                                </a:rPr>
                              </m:ctrlPr>
                            </m:sSubPr>
                            <m:e>
                              <m:acc>
                                <m:accPr>
                                  <m:chr m:val="̂"/>
                                  <m:ctrlPr>
                                    <a:rPr lang="en-US" sz="2400" i="1">
                                      <a:solidFill>
                                        <a:schemeClr val="tx1">
                                          <a:lumMod val="75000"/>
                                          <a:lumOff val="25000"/>
                                        </a:schemeClr>
                                      </a:solidFill>
                                      <a:latin typeface="Cambria Math" panose="02040503050406030204" pitchFamily="18" charset="0"/>
                                    </a:rPr>
                                  </m:ctrlPr>
                                </m:accPr>
                                <m:e>
                                  <m:r>
                                    <a:rPr lang="en-US" sz="2400" i="1">
                                      <a:solidFill>
                                        <a:schemeClr val="tx1">
                                          <a:lumMod val="75000"/>
                                          <a:lumOff val="25000"/>
                                        </a:schemeClr>
                                      </a:solidFill>
                                      <a:latin typeface="Cambria Math" panose="02040503050406030204" pitchFamily="18" charset="0"/>
                                    </a:rPr>
                                    <m:t>𝛽</m:t>
                                  </m:r>
                                </m:e>
                              </m:acc>
                            </m:e>
                            <m:sub>
                              <m:r>
                                <a:rPr lang="en-US" sz="2400" i="1">
                                  <a:solidFill>
                                    <a:schemeClr val="tx1">
                                      <a:lumMod val="75000"/>
                                      <a:lumOff val="25000"/>
                                    </a:schemeClr>
                                  </a:solidFill>
                                  <a:latin typeface="Cambria Math" panose="02040503050406030204" pitchFamily="18" charset="0"/>
                                </a:rPr>
                                <m:t>1</m:t>
                              </m:r>
                            </m:sub>
                          </m:sSub>
                          <m:r>
                            <a:rPr lang="en-US" sz="2400" i="1">
                              <a:solidFill>
                                <a:schemeClr val="tx1">
                                  <a:lumMod val="75000"/>
                                  <a:lumOff val="25000"/>
                                </a:schemeClr>
                              </a:solidFill>
                              <a:latin typeface="Cambria Math" panose="02040503050406030204" pitchFamily="18" charset="0"/>
                            </a:rPr>
                            <m:t>−0</m:t>
                          </m:r>
                        </m:num>
                        <m:den>
                          <m:rad>
                            <m:radPr>
                              <m:degHide m:val="on"/>
                              <m:ctrlPr>
                                <a:rPr lang="en-US" sz="2400" i="1">
                                  <a:solidFill>
                                    <a:schemeClr val="tx1">
                                      <a:lumMod val="75000"/>
                                      <a:lumOff val="25000"/>
                                    </a:schemeClr>
                                  </a:solidFill>
                                  <a:latin typeface="Cambria Math" panose="02040503050406030204" pitchFamily="18" charset="0"/>
                                </a:rPr>
                              </m:ctrlPr>
                            </m:radPr>
                            <m:deg/>
                            <m:e>
                              <m:f>
                                <m:fPr>
                                  <m:ctrlPr>
                                    <a:rPr lang="en-US" sz="2400" i="1">
                                      <a:solidFill>
                                        <a:schemeClr val="tx1">
                                          <a:lumMod val="75000"/>
                                          <a:lumOff val="25000"/>
                                        </a:schemeClr>
                                      </a:solidFill>
                                      <a:latin typeface="Cambria Math" panose="02040503050406030204" pitchFamily="18" charset="0"/>
                                    </a:rPr>
                                  </m:ctrlPr>
                                </m:fPr>
                                <m:num>
                                  <m:sSup>
                                    <m:sSupPr>
                                      <m:ctrlPr>
                                        <a:rPr lang="en-US" sz="2400" i="1">
                                          <a:solidFill>
                                            <a:schemeClr val="tx1">
                                              <a:lumMod val="75000"/>
                                              <a:lumOff val="25000"/>
                                            </a:schemeClr>
                                          </a:solidFill>
                                          <a:latin typeface="Cambria Math" panose="02040503050406030204" pitchFamily="18" charset="0"/>
                                        </a:rPr>
                                      </m:ctrlPr>
                                    </m:sSupPr>
                                    <m:e>
                                      <m:acc>
                                        <m:accPr>
                                          <m:chr m:val="̂"/>
                                          <m:ctrlPr>
                                            <a:rPr lang="en-US" sz="2400" i="1" dirty="0">
                                              <a:solidFill>
                                                <a:schemeClr val="tx1">
                                                  <a:lumMod val="75000"/>
                                                  <a:lumOff val="25000"/>
                                                </a:schemeClr>
                                              </a:solidFill>
                                              <a:latin typeface="Cambria Math" panose="02040503050406030204" pitchFamily="18" charset="0"/>
                                            </a:rPr>
                                          </m:ctrlPr>
                                        </m:accPr>
                                        <m:e>
                                          <m:r>
                                            <a:rPr lang="en-US" sz="2400" i="1">
                                              <a:solidFill>
                                                <a:schemeClr val="tx1">
                                                  <a:lumMod val="75000"/>
                                                  <a:lumOff val="25000"/>
                                                </a:schemeClr>
                                              </a:solidFill>
                                              <a:latin typeface="Cambria Math" panose="02040503050406030204" pitchFamily="18" charset="0"/>
                                            </a:rPr>
                                            <m:t>𝜎</m:t>
                                          </m:r>
                                        </m:e>
                                      </m:acc>
                                    </m:e>
                                    <m:sup>
                                      <m:r>
                                        <a:rPr lang="en-US" sz="2400" i="1">
                                          <a:solidFill>
                                            <a:schemeClr val="tx1">
                                              <a:lumMod val="75000"/>
                                              <a:lumOff val="25000"/>
                                            </a:schemeClr>
                                          </a:solidFill>
                                          <a:latin typeface="Cambria Math" panose="02040503050406030204" pitchFamily="18" charset="0"/>
                                        </a:rPr>
                                        <m:t>2</m:t>
                                      </m:r>
                                    </m:sup>
                                  </m:sSup>
                                </m:num>
                                <m:den>
                                  <m:r>
                                    <a:rPr lang="en-US" sz="2400" i="1">
                                      <a:solidFill>
                                        <a:schemeClr val="tx1">
                                          <a:lumMod val="75000"/>
                                          <a:lumOff val="25000"/>
                                        </a:schemeClr>
                                      </a:solidFill>
                                      <a:latin typeface="Cambria Math" panose="02040503050406030204" pitchFamily="18" charset="0"/>
                                    </a:rPr>
                                    <m:t>∑</m:t>
                                  </m:r>
                                  <m:sSup>
                                    <m:sSupPr>
                                      <m:ctrlPr>
                                        <a:rPr lang="en-US" sz="2400" i="1">
                                          <a:solidFill>
                                            <a:schemeClr val="tx1">
                                              <a:lumMod val="75000"/>
                                              <a:lumOff val="25000"/>
                                            </a:schemeClr>
                                          </a:solidFill>
                                          <a:latin typeface="Cambria Math" panose="02040503050406030204" pitchFamily="18" charset="0"/>
                                        </a:rPr>
                                      </m:ctrlPr>
                                    </m:sSupPr>
                                    <m:e>
                                      <m:d>
                                        <m:dPr>
                                          <m:ctrlPr>
                                            <a:rPr lang="en-US" sz="2400" i="1">
                                              <a:solidFill>
                                                <a:schemeClr val="tx1">
                                                  <a:lumMod val="75000"/>
                                                  <a:lumOff val="25000"/>
                                                </a:schemeClr>
                                              </a:solidFill>
                                              <a:latin typeface="Cambria Math" panose="02040503050406030204" pitchFamily="18" charset="0"/>
                                            </a:rPr>
                                          </m:ctrlPr>
                                        </m:dPr>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𝑥</m:t>
                                              </m:r>
                                            </m:e>
                                            <m:sub>
                                              <m:r>
                                                <a:rPr lang="en-US" sz="2400" i="1">
                                                  <a:solidFill>
                                                    <a:schemeClr val="tx1">
                                                      <a:lumMod val="75000"/>
                                                      <a:lumOff val="25000"/>
                                                    </a:schemeClr>
                                                  </a:solidFill>
                                                  <a:latin typeface="Cambria Math" panose="02040503050406030204" pitchFamily="18" charset="0"/>
                                                </a:rPr>
                                                <m:t>𝑖</m:t>
                                              </m:r>
                                            </m:sub>
                                          </m:sSub>
                                          <m:r>
                                            <a:rPr lang="en-US" sz="2400" i="1">
                                              <a:solidFill>
                                                <a:schemeClr val="tx1">
                                                  <a:lumMod val="75000"/>
                                                  <a:lumOff val="25000"/>
                                                </a:schemeClr>
                                              </a:solidFill>
                                              <a:latin typeface="Cambria Math" panose="02040503050406030204" pitchFamily="18" charset="0"/>
                                            </a:rPr>
                                            <m:t>−</m:t>
                                          </m:r>
                                          <m:acc>
                                            <m:accPr>
                                              <m:chr m:val="̅"/>
                                              <m:ctrlPr>
                                                <a:rPr lang="en-US" sz="2400" i="1">
                                                  <a:solidFill>
                                                    <a:schemeClr val="tx1">
                                                      <a:lumMod val="75000"/>
                                                      <a:lumOff val="25000"/>
                                                    </a:schemeClr>
                                                  </a:solidFill>
                                                  <a:latin typeface="Cambria Math" panose="02040503050406030204" pitchFamily="18" charset="0"/>
                                                </a:rPr>
                                              </m:ctrlPr>
                                            </m:accPr>
                                            <m:e>
                                              <m:r>
                                                <a:rPr lang="en-US" sz="2400" i="1">
                                                  <a:solidFill>
                                                    <a:schemeClr val="tx1">
                                                      <a:lumMod val="75000"/>
                                                      <a:lumOff val="25000"/>
                                                    </a:schemeClr>
                                                  </a:solidFill>
                                                  <a:latin typeface="Cambria Math" panose="02040503050406030204" pitchFamily="18" charset="0"/>
                                                </a:rPr>
                                                <m:t>𝑥</m:t>
                                              </m:r>
                                            </m:e>
                                          </m:acc>
                                        </m:e>
                                      </m:d>
                                    </m:e>
                                    <m:sup>
                                      <m:r>
                                        <a:rPr lang="en-US" sz="2400" i="1">
                                          <a:solidFill>
                                            <a:schemeClr val="tx1">
                                              <a:lumMod val="75000"/>
                                              <a:lumOff val="25000"/>
                                            </a:schemeClr>
                                          </a:solidFill>
                                          <a:latin typeface="Cambria Math" panose="02040503050406030204" pitchFamily="18" charset="0"/>
                                        </a:rPr>
                                        <m:t>2</m:t>
                                      </m:r>
                                    </m:sup>
                                  </m:sSup>
                                </m:den>
                              </m:f>
                            </m:e>
                          </m:rad>
                        </m:den>
                      </m:f>
                    </m:oMath>
                  </m:oMathPara>
                </a14:m>
                <a:endParaRPr lang="en-US" sz="2400" dirty="0"/>
              </a:p>
              <a:p>
                <a:r>
                  <a:rPr lang="en-US" sz="2400" dirty="0"/>
                  <a:t>Use </a:t>
                </a:r>
                <a:r>
                  <a:rPr lang="en-US" sz="2400" i="1" dirty="0"/>
                  <a:t>p</a:t>
                </a:r>
                <a:r>
                  <a:rPr lang="en-US" sz="2400" dirty="0"/>
                  <a:t>-values or critical values from the </a:t>
                </a:r>
                <a:r>
                  <a:rPr lang="en-US" sz="2400" i="1" dirty="0"/>
                  <a:t>t</a:t>
                </a:r>
                <a:r>
                  <a:rPr lang="en-US" sz="2400" dirty="0"/>
                  <a:t>-distribution with </a:t>
                </a:r>
                <a:r>
                  <a:rPr lang="en-US" sz="2400" i="1" dirty="0"/>
                  <a:t>n</a:t>
                </a:r>
                <a:r>
                  <a:rPr lang="en-US" sz="2400" dirty="0"/>
                  <a:t> – 2 degrees of freedom. </a:t>
                </a:r>
              </a:p>
              <a:p>
                <a:endParaRPr lang="en-US" sz="2400" dirty="0"/>
              </a:p>
              <a:p>
                <a:r>
                  <a:rPr lang="en-US" sz="2400" dirty="0"/>
                  <a:t>How would this formula generalize if you would want to test a different value? </a:t>
                </a:r>
              </a:p>
              <a:p>
                <a:endParaRPr lang="en-US" sz="2400" dirty="0"/>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1152070" y="1166677"/>
                <a:ext cx="10327008" cy="879642"/>
              </a:xfrm>
              <a:prstGeom prst="rect">
                <a:avLst/>
              </a:prstGeom>
              <a:blipFill>
                <a:blip r:embed="rId2"/>
                <a:stretch>
                  <a:fillRect l="-860" t="-5714" b="-471429"/>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0694037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Validation/Test</a:t>
            </a:r>
          </a:p>
        </p:txBody>
      </p:sp>
      <p:sp>
        <p:nvSpPr>
          <p:cNvPr id="4" name="Slide Number Placeholder 3"/>
          <p:cNvSpPr>
            <a:spLocks noGrp="1"/>
          </p:cNvSpPr>
          <p:nvPr>
            <p:ph type="sldNum" sz="quarter" idx="12"/>
          </p:nvPr>
        </p:nvSpPr>
        <p:spPr/>
        <p:txBody>
          <a:bodyPr/>
          <a:lstStyle/>
          <a:p>
            <a:fld id="{81B7CCDB-6D39-0547-B7B3-C80E39D6513A}" type="slidenum">
              <a:rPr lang="en-US" smtClean="0"/>
              <a:t>80</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17165167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a:t>
            </a:r>
          </a:p>
        </p:txBody>
      </p:sp>
      <p:sp>
        <p:nvSpPr>
          <p:cNvPr id="3" name="Content Placeholder 2"/>
          <p:cNvSpPr>
            <a:spLocks noGrp="1"/>
          </p:cNvSpPr>
          <p:nvPr>
            <p:ph idx="1"/>
          </p:nvPr>
        </p:nvSpPr>
        <p:spPr>
          <a:xfrm>
            <a:off x="671744" y="983807"/>
            <a:ext cx="10848512" cy="2111143"/>
          </a:xfrm>
        </p:spPr>
        <p:txBody>
          <a:bodyPr/>
          <a:lstStyle/>
          <a:p>
            <a:r>
              <a:rPr lang="en-US" dirty="0">
                <a:solidFill>
                  <a:schemeClr val="tx1">
                    <a:lumMod val="75000"/>
                    <a:lumOff val="25000"/>
                  </a:schemeClr>
                </a:solidFill>
                <a:latin typeface="Karla" charset="0"/>
                <a:ea typeface="Karla" charset="0"/>
                <a:cs typeface="Karla" charset="0"/>
              </a:rPr>
              <a:t>In statistical modeling, </a:t>
            </a:r>
            <a:r>
              <a:rPr lang="en-US" b="1" dirty="0">
                <a:solidFill>
                  <a:schemeClr val="tx1">
                    <a:lumMod val="75000"/>
                    <a:lumOff val="25000"/>
                  </a:schemeClr>
                </a:solidFill>
                <a:latin typeface="Karla" charset="0"/>
                <a:ea typeface="Karla" charset="0"/>
                <a:cs typeface="Karla" charset="0"/>
              </a:rPr>
              <a:t>overfitting</a:t>
            </a:r>
            <a:r>
              <a:rPr lang="en-US" dirty="0">
                <a:solidFill>
                  <a:schemeClr val="tx1">
                    <a:lumMod val="75000"/>
                    <a:lumOff val="25000"/>
                  </a:schemeClr>
                </a:solidFill>
                <a:latin typeface="Karla" charset="0"/>
                <a:ea typeface="Karla" charset="0"/>
                <a:cs typeface="Karla" charset="0"/>
              </a:rPr>
              <a:t> is </a:t>
            </a:r>
            <a:r>
              <a:rPr lang="en-US" i="1" dirty="0">
                <a:solidFill>
                  <a:schemeClr val="tx1">
                    <a:lumMod val="75000"/>
                    <a:lumOff val="25000"/>
                  </a:schemeClr>
                </a:solidFill>
                <a:latin typeface="Karla" charset="0"/>
                <a:ea typeface="Karla" charset="0"/>
                <a:cs typeface="Karla" charset="0"/>
              </a:rPr>
              <a:t>the production of an analysis that corresponds too closely or exactly to a particular set of data, and may therefore fail to properly capture the true relationships or predict future (aka, out-of-sample) observations reliably</a:t>
            </a:r>
            <a:r>
              <a:rPr lang="en-US" dirty="0">
                <a:solidFill>
                  <a:schemeClr val="tx1">
                    <a:lumMod val="75000"/>
                    <a:lumOff val="25000"/>
                  </a:schemeClr>
                </a:solidFill>
                <a:latin typeface="Karla" charset="0"/>
                <a:ea typeface="Karla" charset="0"/>
                <a:cs typeface="Karla" charset="0"/>
              </a:rPr>
              <a:t>.</a:t>
            </a:r>
          </a:p>
          <a:p>
            <a:endParaRPr lang="en-US" sz="900" dirty="0">
              <a:solidFill>
                <a:schemeClr val="tx1">
                  <a:lumMod val="75000"/>
                  <a:lumOff val="25000"/>
                </a:schemeClr>
              </a:solidFill>
              <a:latin typeface="Karla" charset="0"/>
              <a:ea typeface="Karla" charset="0"/>
              <a:cs typeface="Karla" charset="0"/>
            </a:endParaRPr>
          </a:p>
          <a:p>
            <a:r>
              <a:rPr lang="en-US" dirty="0">
                <a:solidFill>
                  <a:schemeClr val="tx1">
                    <a:lumMod val="75000"/>
                    <a:lumOff val="25000"/>
                  </a:schemeClr>
                </a:solidFill>
                <a:latin typeface="Karla" charset="0"/>
                <a:ea typeface="Karla" charset="0"/>
                <a:cs typeface="Karla" charset="0"/>
              </a:rPr>
              <a:t>You can think of overfitting as fitting to the particular intricacies of the residuals in the training set and not just the true signal in the relationship between the response and the predictors:</a:t>
            </a:r>
          </a:p>
          <a:p>
            <a:endParaRPr lang="en-US" sz="900" dirty="0">
              <a:solidFill>
                <a:schemeClr val="tx1">
                  <a:lumMod val="75000"/>
                  <a:lumOff val="25000"/>
                </a:schemeClr>
              </a:solidFill>
              <a:latin typeface="Karla" charset="0"/>
              <a:ea typeface="Karla" charset="0"/>
              <a:cs typeface="Karla" charset="0"/>
            </a:endParaRPr>
          </a:p>
          <a:p>
            <a:r>
              <a:rPr lang="en-US" dirty="0">
                <a:solidFill>
                  <a:schemeClr val="tx1">
                    <a:lumMod val="75000"/>
                    <a:lumOff val="25000"/>
                  </a:schemeClr>
                </a:solidFill>
                <a:latin typeface="Karla" charset="0"/>
                <a:ea typeface="Karla" charset="0"/>
                <a:cs typeface="Karla" charset="0"/>
              </a:rPr>
              <a:t>Think:</a:t>
            </a:r>
          </a:p>
        </p:txBody>
      </p:sp>
      <p:sp>
        <p:nvSpPr>
          <p:cNvPr id="4" name="Slide Number Placeholder 3"/>
          <p:cNvSpPr>
            <a:spLocks noGrp="1"/>
          </p:cNvSpPr>
          <p:nvPr>
            <p:ph type="sldNum" sz="quarter" idx="12"/>
          </p:nvPr>
        </p:nvSpPr>
        <p:spPr/>
        <p:txBody>
          <a:bodyPr/>
          <a:lstStyle/>
          <a:p>
            <a:fld id="{A13833A1-46C9-FB45-812F-A8AC7B5136EB}" type="slidenum">
              <a:rPr lang="en-US" smtClean="0"/>
              <a:t>81</a:t>
            </a:fld>
            <a:endParaRPr lang="en-US"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1141059-B96D-0043-A175-22C706290CC4}"/>
                  </a:ext>
                </a:extLst>
              </p:cNvPr>
              <p:cNvSpPr/>
              <p:nvPr/>
            </p:nvSpPr>
            <p:spPr>
              <a:xfrm>
                <a:off x="4559702" y="4871993"/>
                <a:ext cx="2618602" cy="815608"/>
              </a:xfrm>
              <a:prstGeom prst="rect">
                <a:avLst/>
              </a:prstGeom>
            </p:spPr>
            <p:txBody>
              <a:bodyPr wrap="none">
                <a:spAutoFit/>
              </a:bodyPr>
              <a:lstStyle/>
              <a:p>
                <a:pPr>
                  <a:spcAft>
                    <a:spcPts val="1800"/>
                  </a:spcAft>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𝑌</m:t>
                      </m:r>
                      <m:r>
                        <a:rPr lang="en-US" sz="3200" i="1">
                          <a:latin typeface="Cambria Math" charset="0"/>
                        </a:rPr>
                        <m:t>=</m:t>
                      </m:r>
                      <m:r>
                        <a:rPr lang="en-US" sz="3200" i="1">
                          <a:latin typeface="Cambria Math" charset="0"/>
                        </a:rPr>
                        <m:t>𝑓</m:t>
                      </m:r>
                      <m:d>
                        <m:dPr>
                          <m:ctrlPr>
                            <a:rPr lang="en-US" sz="3200" i="1">
                              <a:latin typeface="Cambria Math" panose="02040503050406030204" pitchFamily="18" charset="0"/>
                            </a:rPr>
                          </m:ctrlPr>
                        </m:dPr>
                        <m:e>
                          <m:r>
                            <a:rPr lang="en-US" sz="3200" b="1" i="1">
                              <a:latin typeface="Cambria Math" panose="02040503050406030204" pitchFamily="18" charset="0"/>
                            </a:rPr>
                            <m:t>𝑿</m:t>
                          </m:r>
                        </m:e>
                      </m:d>
                      <m:r>
                        <a:rPr lang="en-US" sz="3200" i="1">
                          <a:latin typeface="Cambria Math" charset="0"/>
                        </a:rPr>
                        <m:t>+</m:t>
                      </m:r>
                      <m:r>
                        <a:rPr lang="en-US" sz="3200" i="1">
                          <a:latin typeface="Cambria Math" charset="0"/>
                        </a:rPr>
                        <m:t>𝜀</m:t>
                      </m:r>
                    </m:oMath>
                  </m:oMathPara>
                </a14:m>
                <a:endParaRPr lang="en-US" sz="3200" dirty="0"/>
              </a:p>
            </p:txBody>
          </p:sp>
        </mc:Choice>
        <mc:Fallback xmlns="">
          <p:sp>
            <p:nvSpPr>
              <p:cNvPr id="5" name="Rectangle 4">
                <a:extLst>
                  <a:ext uri="{FF2B5EF4-FFF2-40B4-BE49-F238E27FC236}">
                    <a16:creationId xmlns:a16="http://schemas.microsoft.com/office/drawing/2014/main" id="{21141059-B96D-0043-A175-22C706290CC4}"/>
                  </a:ext>
                </a:extLst>
              </p:cNvPr>
              <p:cNvSpPr>
                <a:spLocks noRot="1" noChangeAspect="1" noMove="1" noResize="1" noEditPoints="1" noAdjustHandles="1" noChangeArrowheads="1" noChangeShapeType="1" noTextEdit="1"/>
              </p:cNvSpPr>
              <p:nvPr/>
            </p:nvSpPr>
            <p:spPr>
              <a:xfrm>
                <a:off x="4559702" y="4871993"/>
                <a:ext cx="2618602" cy="815608"/>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874688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Train-Validation-Test</a:t>
            </a:r>
          </a:p>
        </p:txBody>
      </p:sp>
      <p:sp>
        <p:nvSpPr>
          <p:cNvPr id="3" name="Content Placeholder 2"/>
          <p:cNvSpPr>
            <a:spLocks noGrp="1"/>
          </p:cNvSpPr>
          <p:nvPr>
            <p:ph idx="1"/>
          </p:nvPr>
        </p:nvSpPr>
        <p:spPr>
          <a:xfrm>
            <a:off x="932496" y="1057169"/>
            <a:ext cx="10327008" cy="2111143"/>
          </a:xfrm>
        </p:spPr>
        <p:txBody>
          <a:bodyPr/>
          <a:lstStyle/>
          <a:p>
            <a:r>
              <a:rPr lang="en-US" b="1" dirty="0">
                <a:solidFill>
                  <a:schemeClr val="accent2"/>
                </a:solidFill>
              </a:rPr>
              <a:t>Question:</a:t>
            </a:r>
          </a:p>
          <a:p>
            <a:r>
              <a:rPr lang="en-US" dirty="0"/>
              <a:t>	What is a more honest representation of the performance of the 	model?</a:t>
            </a:r>
          </a:p>
          <a:p>
            <a:endParaRPr lang="en-US" dirty="0"/>
          </a:p>
          <a:p>
            <a:r>
              <a:rPr lang="en-US" dirty="0"/>
              <a:t>	</a:t>
            </a:r>
            <a:r>
              <a:rPr lang="is-IS" dirty="0"/>
              <a:t>R2_test(degree=1)  = 0.52</a:t>
            </a:r>
          </a:p>
          <a:p>
            <a:r>
              <a:rPr lang="is-IS" dirty="0"/>
              <a:t>	R2_train(degree=1) = 0.83</a:t>
            </a:r>
          </a:p>
          <a:p>
            <a:endParaRPr lang="is-IS" dirty="0"/>
          </a:p>
          <a:p>
            <a:endParaRPr lang="is-IS" dirty="0"/>
          </a:p>
          <a:p>
            <a:endParaRPr lang="en-US" dirty="0"/>
          </a:p>
        </p:txBody>
      </p:sp>
      <p:sp>
        <p:nvSpPr>
          <p:cNvPr id="4" name="Slide Number Placeholder 3"/>
          <p:cNvSpPr>
            <a:spLocks noGrp="1"/>
          </p:cNvSpPr>
          <p:nvPr>
            <p:ph type="sldNum" sz="quarter" idx="12"/>
          </p:nvPr>
        </p:nvSpPr>
        <p:spPr/>
        <p:txBody>
          <a:bodyPr/>
          <a:lstStyle/>
          <a:p>
            <a:fld id="{8C616E8F-BF65-1643-9F00-FF84D0665BC6}" type="slidenum">
              <a:rPr lang="en-US" smtClean="0"/>
              <a:t>82</a:t>
            </a:fld>
            <a:endParaRPr lang="en-US"/>
          </a:p>
        </p:txBody>
      </p:sp>
      <p:sp>
        <p:nvSpPr>
          <p:cNvPr id="5" name="AutoShape 2" descr="mage result for train validation test split"/>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74323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9128" y="840932"/>
                <a:ext cx="10102809" cy="5331268"/>
              </a:xfrm>
              <a:noFill/>
              <a:ln w="12700">
                <a:noFill/>
              </a:ln>
              <a:effectLst/>
            </p:spPr>
            <p:txBody>
              <a:bodyPr/>
              <a:lstStyle/>
              <a:p>
                <a:pPr>
                  <a:spcBef>
                    <a:spcPts val="600"/>
                  </a:spcBef>
                </a:pPr>
                <a:r>
                  <a:rPr lang="en-US" sz="2400" dirty="0">
                    <a:solidFill>
                      <a:schemeClr val="bg1">
                        <a:lumMod val="65000"/>
                      </a:schemeClr>
                    </a:solidFill>
                  </a:rPr>
                  <a:t>Bootstrap Resampling</a:t>
                </a:r>
              </a:p>
              <a:p>
                <a:pPr>
                  <a:spcBef>
                    <a:spcPts val="600"/>
                  </a:spcBef>
                </a:pPr>
                <a:r>
                  <a:rPr lang="en-US" sz="2400" dirty="0">
                    <a:solidFill>
                      <a:schemeClr val="bg1">
                        <a:lumMod val="65000"/>
                      </a:schemeClr>
                    </a:solidFill>
                  </a:rPr>
                  <a:t>How well do we know </a:t>
                </a:r>
                <a14:m>
                  <m:oMath xmlns:m="http://schemas.openxmlformats.org/officeDocument/2006/math">
                    <m:acc>
                      <m:accPr>
                        <m:chr m:val="̂"/>
                        <m:ctrlPr>
                          <a:rPr lang="en-US" sz="2400" i="1">
                            <a:solidFill>
                              <a:schemeClr val="bg1">
                                <a:lumMod val="65000"/>
                              </a:schemeClr>
                            </a:solidFill>
                            <a:latin typeface="Cambria Math" panose="02040503050406030204" pitchFamily="18" charset="0"/>
                          </a:rPr>
                        </m:ctrlPr>
                      </m:accPr>
                      <m:e>
                        <m:r>
                          <a:rPr lang="en-US" sz="2400" i="1">
                            <a:solidFill>
                              <a:schemeClr val="bg1">
                                <a:lumMod val="65000"/>
                              </a:schemeClr>
                            </a:solidFill>
                            <a:latin typeface="Cambria Math" charset="0"/>
                          </a:rPr>
                          <m:t>𝑓</m:t>
                        </m:r>
                      </m:e>
                    </m:acc>
                  </m:oMath>
                </a14:m>
                <a:r>
                  <a:rPr lang="en-US" sz="2400" dirty="0">
                    <a:solidFill>
                      <a:schemeClr val="bg1">
                        <a:lumMod val="65000"/>
                      </a:schemeClr>
                    </a:solidFill>
                  </a:rPr>
                  <a:t> </a:t>
                </a:r>
              </a:p>
              <a:p>
                <a:pPr>
                  <a:spcBef>
                    <a:spcPts val="600"/>
                  </a:spcBef>
                </a:pPr>
                <a:r>
                  <a:rPr lang="en-US" sz="2400" dirty="0">
                    <a:solidFill>
                      <a:schemeClr val="bg1">
                        <a:lumMod val="65000"/>
                      </a:schemeClr>
                    </a:solidFill>
                  </a:rPr>
                  <a:t>	    Confidence and Prediction Intervals around our </a:t>
                </a:r>
                <a14:m>
                  <m:oMath xmlns:m="http://schemas.openxmlformats.org/officeDocument/2006/math">
                    <m:acc>
                      <m:accPr>
                        <m:chr m:val="̂"/>
                        <m:ctrlPr>
                          <a:rPr lang="en-US" sz="2400" i="1">
                            <a:solidFill>
                              <a:schemeClr val="bg1">
                                <a:lumMod val="65000"/>
                              </a:schemeClr>
                            </a:solidFill>
                            <a:latin typeface="Cambria Math" panose="02040503050406030204" pitchFamily="18" charset="0"/>
                          </a:rPr>
                        </m:ctrlPr>
                      </m:accPr>
                      <m:e>
                        <m:r>
                          <a:rPr lang="en-US" sz="2400" i="1">
                            <a:solidFill>
                              <a:schemeClr val="bg1">
                                <a:lumMod val="65000"/>
                              </a:schemeClr>
                            </a:solidFill>
                            <a:latin typeface="Cambria Math" charset="0"/>
                          </a:rPr>
                          <m:t>𝑓</m:t>
                        </m:r>
                      </m:e>
                    </m:acc>
                    <m:r>
                      <a:rPr lang="en-US" sz="2400" i="1">
                        <a:solidFill>
                          <a:schemeClr val="bg1">
                            <a:lumMod val="65000"/>
                          </a:schemeClr>
                        </a:solidFill>
                        <a:latin typeface="Cambria Math" charset="0"/>
                      </a:rPr>
                      <m:t> </m:t>
                    </m:r>
                  </m:oMath>
                </a14:m>
                <a:endParaRPr lang="en-US" sz="2400" dirty="0">
                  <a:solidFill>
                    <a:schemeClr val="bg1">
                      <a:lumMod val="65000"/>
                    </a:schemeClr>
                  </a:solidFill>
                </a:endParaRPr>
              </a:p>
              <a:p>
                <a:pPr>
                  <a:spcBef>
                    <a:spcPts val="600"/>
                  </a:spcBef>
                </a:pPr>
                <a:r>
                  <a:rPr lang="en-US" sz="2400" dirty="0">
                    <a:solidFill>
                      <a:schemeClr val="bg1">
                        <a:lumMod val="65000"/>
                      </a:schemeClr>
                    </a:solidFill>
                    <a:latin typeface="Karla" charset="0"/>
                    <a:ea typeface="Karla" charset="0"/>
                    <a:cs typeface="Karla" charset="0"/>
                  </a:rPr>
                  <a:t>Multiple Regression</a:t>
                </a:r>
              </a:p>
              <a:p>
                <a:pPr lvl="1" indent="0">
                  <a:spcBef>
                    <a:spcPts val="600"/>
                  </a:spcBef>
                  <a:buNone/>
                </a:pPr>
                <a:r>
                  <a:rPr lang="en-US" dirty="0">
                    <a:solidFill>
                      <a:schemeClr val="bg1">
                        <a:lumMod val="65000"/>
                      </a:schemeClr>
                    </a:solidFill>
                    <a:latin typeface="Karla" charset="0"/>
                    <a:ea typeface="Karla" charset="0"/>
                    <a:cs typeface="Karla" charset="0"/>
                  </a:rPr>
                  <a:t>Formulation using Linear Algebra</a:t>
                </a:r>
              </a:p>
              <a:p>
                <a:pPr>
                  <a:spcBef>
                    <a:spcPts val="600"/>
                  </a:spcBef>
                </a:pPr>
                <a:r>
                  <a:rPr lang="en-US" sz="2400" dirty="0">
                    <a:solidFill>
                      <a:schemeClr val="bg1">
                        <a:lumMod val="65000"/>
                      </a:schemeClr>
                    </a:solidFill>
                    <a:latin typeface="Karla" charset="0"/>
                    <a:ea typeface="Karla" charset="0"/>
                    <a:cs typeface="Karla" charset="0"/>
                  </a:rPr>
                  <a:t>Categorical Predictors</a:t>
                </a:r>
              </a:p>
              <a:p>
                <a:pPr>
                  <a:spcBef>
                    <a:spcPts val="600"/>
                  </a:spcBef>
                </a:pPr>
                <a:r>
                  <a:rPr lang="en-US" sz="2400" dirty="0">
                    <a:solidFill>
                      <a:schemeClr val="bg1">
                        <a:lumMod val="65000"/>
                      </a:schemeClr>
                    </a:solidFill>
                    <a:latin typeface="Karla" charset="0"/>
                    <a:ea typeface="Karla" charset="0"/>
                    <a:cs typeface="Karla" charset="0"/>
                  </a:rPr>
                  <a:t>Interaction Terms </a:t>
                </a:r>
              </a:p>
              <a:p>
                <a:pPr>
                  <a:spcBef>
                    <a:spcPts val="600"/>
                  </a:spcBef>
                </a:pPr>
                <a:r>
                  <a:rPr lang="en-US" sz="2400" dirty="0">
                    <a:solidFill>
                      <a:schemeClr val="bg1">
                        <a:lumMod val="65000"/>
                      </a:schemeClr>
                    </a:solidFill>
                    <a:latin typeface="Karla" charset="0"/>
                    <a:ea typeface="Karla" charset="0"/>
                    <a:cs typeface="Karla" charset="0"/>
                  </a:rPr>
                  <a:t>Polynomial Regression </a:t>
                </a:r>
              </a:p>
              <a:p>
                <a:pPr lvl="1" indent="0">
                  <a:spcBef>
                    <a:spcPts val="600"/>
                  </a:spcBef>
                  <a:buNone/>
                </a:pPr>
                <a:r>
                  <a:rPr lang="en-US" dirty="0">
                    <a:solidFill>
                      <a:schemeClr val="bg1">
                        <a:lumMod val="65000"/>
                      </a:schemeClr>
                    </a:solidFill>
                    <a:latin typeface="Karla" charset="0"/>
                    <a:ea typeface="Karla" charset="0"/>
                    <a:cs typeface="Karla" charset="0"/>
                  </a:rPr>
                  <a:t>Linear Algebra Formulation</a:t>
                </a:r>
              </a:p>
              <a:p>
                <a:pPr>
                  <a:spcBef>
                    <a:spcPts val="600"/>
                  </a:spcBef>
                </a:pPr>
                <a:r>
                  <a:rPr lang="en-US" sz="2400" dirty="0">
                    <a:solidFill>
                      <a:schemeClr val="bg1">
                        <a:lumMod val="65000"/>
                      </a:schemeClr>
                    </a:solidFill>
                    <a:latin typeface="Karla" charset="0"/>
                    <a:ea typeface="Karla" charset="0"/>
                    <a:cs typeface="Karla" charset="0"/>
                  </a:rPr>
                  <a:t>Overfitting</a:t>
                </a:r>
              </a:p>
              <a:p>
                <a:pPr>
                  <a:spcBef>
                    <a:spcPts val="600"/>
                  </a:spcBef>
                </a:pPr>
                <a:r>
                  <a:rPr lang="en-US" sz="2400" b="1" dirty="0">
                    <a:solidFill>
                      <a:schemeClr val="tx1"/>
                    </a:solidFill>
                    <a:latin typeface="Karla" charset="0"/>
                    <a:ea typeface="Karla" charset="0"/>
                    <a:cs typeface="Karla" charset="0"/>
                  </a:rPr>
                  <a:t>Variable Selection</a:t>
                </a:r>
              </a:p>
              <a:p>
                <a:pPr>
                  <a:spcBef>
                    <a:spcPts val="600"/>
                  </a:spcBef>
                </a:pPr>
                <a:r>
                  <a:rPr lang="en-US" sz="2400" dirty="0">
                    <a:solidFill>
                      <a:schemeClr val="bg1">
                        <a:lumMod val="65000"/>
                      </a:schemeClr>
                    </a:solidFill>
                    <a:latin typeface="Karla" charset="0"/>
                    <a:ea typeface="Karla" charset="0"/>
                    <a:cs typeface="Karla" charset="0"/>
                  </a:rPr>
                  <a:t>Bias vs. Variance</a:t>
                </a:r>
              </a:p>
              <a:p>
                <a:pPr>
                  <a:spcBef>
                    <a:spcPts val="600"/>
                  </a:spcBef>
                </a:pPr>
                <a:endParaRPr lang="en-US" sz="2400" dirty="0">
                  <a:solidFill>
                    <a:schemeClr val="tx1">
                      <a:lumMod val="75000"/>
                      <a:lumOff val="25000"/>
                    </a:schemeClr>
                  </a:solidFill>
                  <a:latin typeface="Karla" charset="0"/>
                  <a:ea typeface="Karla" charset="0"/>
                  <a:cs typeface="Karla" charset="0"/>
                </a:endParaRPr>
              </a:p>
              <a:p>
                <a:pPr>
                  <a:spcBef>
                    <a:spcPts val="600"/>
                  </a:spcBef>
                </a:pPr>
                <a:endParaRPr lang="en-US" sz="2400" dirty="0">
                  <a:solidFill>
                    <a:schemeClr val="tx1">
                      <a:lumMod val="75000"/>
                      <a:lumOff val="25000"/>
                    </a:schemeClr>
                  </a:solidFill>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9128" y="840932"/>
                <a:ext cx="10102809" cy="5331268"/>
              </a:xfrm>
              <a:blipFill>
                <a:blip r:embed="rId2"/>
                <a:stretch>
                  <a:fillRect l="-753" t="-713" b="-3088"/>
                </a:stretch>
              </a:blipFill>
              <a:ln w="12700">
                <a:noFill/>
              </a:ln>
              <a:effectLst/>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83</a:t>
            </a:fld>
            <a:endParaRPr lang="en-US"/>
          </a:p>
        </p:txBody>
      </p:sp>
    </p:spTree>
    <p:extLst>
      <p:ext uri="{BB962C8B-B14F-4D97-AF65-F5344CB8AC3E}">
        <p14:creationId xmlns:p14="http://schemas.microsoft.com/office/powerpoint/2010/main" val="7539717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Selection</a:t>
            </a:r>
          </a:p>
        </p:txBody>
      </p:sp>
      <p:sp>
        <p:nvSpPr>
          <p:cNvPr id="3" name="Content Placeholder 2"/>
          <p:cNvSpPr>
            <a:spLocks noGrp="1"/>
          </p:cNvSpPr>
          <p:nvPr>
            <p:ph idx="1"/>
          </p:nvPr>
        </p:nvSpPr>
        <p:spPr>
          <a:xfrm>
            <a:off x="833414" y="1177758"/>
            <a:ext cx="10748985" cy="2111143"/>
          </a:xfrm>
        </p:spPr>
        <p:txBody>
          <a:bodyPr/>
          <a:lstStyle/>
          <a:p>
            <a:r>
              <a:rPr lang="en-US" sz="2600" b="1" dirty="0"/>
              <a:t>Variable selection </a:t>
            </a:r>
            <a:r>
              <a:rPr lang="en-US" sz="2600" dirty="0"/>
              <a:t>(also called </a:t>
            </a:r>
            <a:r>
              <a:rPr lang="en-US" sz="2600" b="1" dirty="0"/>
              <a:t>model selection</a:t>
            </a:r>
            <a:r>
              <a:rPr lang="en-US" sz="2600" dirty="0"/>
              <a:t>)</a:t>
            </a:r>
            <a:r>
              <a:rPr lang="en-US" sz="2600" b="1" dirty="0"/>
              <a:t> </a:t>
            </a:r>
            <a:r>
              <a:rPr lang="en-US" sz="2600" dirty="0"/>
              <a:t>is the application of a principled method to determine the complexity of the model, e.g. choosing a subset of predictors, choosing the degree of the polynomial model etc.</a:t>
            </a:r>
          </a:p>
          <a:p>
            <a:endParaRPr lang="en-US" sz="900" dirty="0"/>
          </a:p>
          <a:p>
            <a:r>
              <a:rPr lang="en-US" sz="2600" dirty="0"/>
              <a:t>A strong motivation for performing model selection is to avoid overfitting, which we saw can happen when: </a:t>
            </a:r>
          </a:p>
          <a:p>
            <a:endParaRPr lang="en-US" sz="900" dirty="0"/>
          </a:p>
          <a:p>
            <a:pPr marL="342900" indent="-342900">
              <a:buFont typeface="Arial" charset="0"/>
              <a:buChar char="•"/>
            </a:pPr>
            <a:r>
              <a:rPr lang="en-US" sz="2600" dirty="0"/>
              <a:t>there are too many predictors:</a:t>
            </a:r>
          </a:p>
          <a:p>
            <a:pPr marL="1085820" lvl="1" indent="-342900">
              <a:buFont typeface="Arial" charset="0"/>
              <a:buChar char="•"/>
            </a:pPr>
            <a:r>
              <a:rPr lang="en-US" sz="2600" dirty="0"/>
              <a:t>the feature space has high dimensionality</a:t>
            </a:r>
          </a:p>
          <a:p>
            <a:pPr marL="1085820" lvl="1" indent="-342900">
              <a:buFont typeface="Arial" charset="0"/>
              <a:buChar char="•"/>
            </a:pPr>
            <a:r>
              <a:rPr lang="en-US" sz="2600" dirty="0"/>
              <a:t>the polynomial degree is too high</a:t>
            </a:r>
          </a:p>
          <a:p>
            <a:pPr marL="1085820" lvl="1" indent="-342900">
              <a:buFont typeface="Arial" charset="0"/>
              <a:buChar char="•"/>
            </a:pPr>
            <a:r>
              <a:rPr lang="en-US" sz="2600" dirty="0"/>
              <a:t>too many interaction terms are considered</a:t>
            </a:r>
          </a:p>
          <a:p>
            <a:pPr marL="342900" indent="-342900">
              <a:buFont typeface="Arial" charset="0"/>
              <a:buChar char="•"/>
            </a:pPr>
            <a:r>
              <a:rPr lang="en-US" sz="2600" dirty="0"/>
              <a:t>the coefficients values are too </a:t>
            </a:r>
            <a:r>
              <a:rPr lang="en-US" sz="2600" b="1" dirty="0"/>
              <a:t>extreme </a:t>
            </a:r>
            <a:r>
              <a:rPr lang="en-US" sz="2600" dirty="0"/>
              <a:t>(high multicollinearity) </a:t>
            </a:r>
          </a:p>
          <a:p>
            <a:endParaRPr lang="en-US" sz="2400" dirty="0"/>
          </a:p>
          <a:p>
            <a:endParaRPr lang="en-US" sz="2400" dirty="0"/>
          </a:p>
        </p:txBody>
      </p:sp>
      <p:sp>
        <p:nvSpPr>
          <p:cNvPr id="4" name="Slide Number Placeholder 3"/>
          <p:cNvSpPr>
            <a:spLocks noGrp="1"/>
          </p:cNvSpPr>
          <p:nvPr>
            <p:ph type="sldNum" sz="quarter" idx="12"/>
          </p:nvPr>
        </p:nvSpPr>
        <p:spPr/>
        <p:txBody>
          <a:bodyPr/>
          <a:lstStyle/>
          <a:p>
            <a:fld id="{8C616E8F-BF65-1643-9F00-FF84D0665BC6}" type="slidenum">
              <a:rPr lang="en-US" smtClean="0"/>
              <a:t>84</a:t>
            </a:fld>
            <a:endParaRPr lang="en-US"/>
          </a:p>
        </p:txBody>
      </p:sp>
    </p:spTree>
    <p:extLst>
      <p:ext uri="{BB962C8B-B14F-4D97-AF65-F5344CB8AC3E}">
        <p14:creationId xmlns:p14="http://schemas.microsoft.com/office/powerpoint/2010/main" val="42702998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Selection</a:t>
            </a:r>
          </a:p>
        </p:txBody>
      </p:sp>
      <p:sp>
        <p:nvSpPr>
          <p:cNvPr id="3" name="Content Placeholder 2"/>
          <p:cNvSpPr>
            <a:spLocks noGrp="1"/>
          </p:cNvSpPr>
          <p:nvPr>
            <p:ph idx="1"/>
          </p:nvPr>
        </p:nvSpPr>
        <p:spPr>
          <a:xfrm>
            <a:off x="833414" y="1177758"/>
            <a:ext cx="10748985" cy="2111143"/>
          </a:xfrm>
        </p:spPr>
        <p:txBody>
          <a:bodyPr/>
          <a:lstStyle/>
          <a:p>
            <a:r>
              <a:rPr lang="en-US" sz="2400" b="1" dirty="0"/>
              <a:t>Question: </a:t>
            </a:r>
          </a:p>
          <a:p>
            <a:r>
              <a:rPr lang="en-US" sz="2400" dirty="0"/>
              <a:t>        How many different models could be used when considering a set of </a:t>
            </a:r>
            <a:r>
              <a:rPr lang="en-US" sz="2400" i="1" dirty="0">
                <a:latin typeface="Cambria Math" charset="0"/>
                <a:ea typeface="Cambria Math" charset="0"/>
                <a:cs typeface="Cambria Math" charset="0"/>
              </a:rPr>
              <a:t>J 	</a:t>
            </a:r>
            <a:r>
              <a:rPr lang="en-US" sz="2400" dirty="0"/>
              <a:t>predictors?</a:t>
            </a:r>
          </a:p>
          <a:p>
            <a:endParaRPr lang="en-US" sz="2400" dirty="0"/>
          </a:p>
          <a:p>
            <a:endParaRPr lang="en-US" sz="2400" dirty="0"/>
          </a:p>
          <a:p>
            <a:endParaRPr lang="en-US" sz="2400" dirty="0"/>
          </a:p>
        </p:txBody>
      </p:sp>
      <p:sp>
        <p:nvSpPr>
          <p:cNvPr id="4" name="Slide Number Placeholder 3"/>
          <p:cNvSpPr>
            <a:spLocks noGrp="1"/>
          </p:cNvSpPr>
          <p:nvPr>
            <p:ph type="sldNum" sz="quarter" idx="12"/>
          </p:nvPr>
        </p:nvSpPr>
        <p:spPr/>
        <p:txBody>
          <a:bodyPr/>
          <a:lstStyle/>
          <a:p>
            <a:fld id="{8C616E8F-BF65-1643-9F00-FF84D0665BC6}" type="slidenum">
              <a:rPr lang="en-US" smtClean="0"/>
              <a:t>85</a:t>
            </a:fld>
            <a:endParaRPr lang="en-US"/>
          </a:p>
        </p:txBody>
      </p:sp>
    </p:spTree>
    <p:extLst>
      <p:ext uri="{BB962C8B-B14F-4D97-AF65-F5344CB8AC3E}">
        <p14:creationId xmlns:p14="http://schemas.microsoft.com/office/powerpoint/2010/main" val="11106964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Selection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21507" y="836849"/>
                <a:ext cx="10748985" cy="2111143"/>
              </a:xfrm>
            </p:spPr>
            <p:txBody>
              <a:bodyPr/>
              <a:lstStyle/>
              <a:p>
                <a:r>
                  <a:rPr lang="en-US" b="1" dirty="0">
                    <a:latin typeface="Karla" charset="0"/>
                    <a:ea typeface="Karla" charset="0"/>
                    <a:cs typeface="Karla" charset="0"/>
                  </a:rPr>
                  <a:t>Example:  3 predictors </a:t>
                </a:r>
                <a14:m>
                  <m:oMath xmlns:m="http://schemas.openxmlformats.org/officeDocument/2006/math">
                    <m:r>
                      <a:rPr lang="en-US" b="1" i="1">
                        <a:latin typeface="Cambria Math" panose="02040503050406030204" pitchFamily="18" charset="0"/>
                        <a:ea typeface="Karla" charset="0"/>
                        <a:cs typeface="Karla" charset="0"/>
                      </a:rPr>
                      <m:t>(</m:t>
                    </m:r>
                    <m:sSub>
                      <m:sSubPr>
                        <m:ctrlPr>
                          <a:rPr lang="en-US" b="1" i="1">
                            <a:latin typeface="Cambria Math" panose="02040503050406030204" pitchFamily="18" charset="0"/>
                            <a:ea typeface="Karla" charset="0"/>
                            <a:cs typeface="Karla" charset="0"/>
                          </a:rPr>
                        </m:ctrlPr>
                      </m:sSubPr>
                      <m:e>
                        <m:r>
                          <a:rPr lang="en-US" b="1" i="1">
                            <a:latin typeface="Cambria Math" panose="02040503050406030204" pitchFamily="18" charset="0"/>
                            <a:ea typeface="Karla" charset="0"/>
                            <a:cs typeface="Karla" charset="0"/>
                          </a:rPr>
                          <m:t>𝑿</m:t>
                        </m:r>
                      </m:e>
                      <m:sub>
                        <m:r>
                          <a:rPr lang="en-US" b="1" i="1">
                            <a:latin typeface="Cambria Math" panose="02040503050406030204" pitchFamily="18" charset="0"/>
                            <a:ea typeface="Karla" charset="0"/>
                            <a:cs typeface="Karla" charset="0"/>
                          </a:rPr>
                          <m:t>𝟏</m:t>
                        </m:r>
                      </m:sub>
                    </m:sSub>
                    <m:r>
                      <a:rPr lang="en-US" b="1" i="1">
                        <a:latin typeface="Cambria Math" panose="02040503050406030204" pitchFamily="18" charset="0"/>
                        <a:ea typeface="Karla" charset="0"/>
                        <a:cs typeface="Karla" charset="0"/>
                      </a:rPr>
                      <m:t>,</m:t>
                    </m:r>
                    <m:sSub>
                      <m:sSubPr>
                        <m:ctrlPr>
                          <a:rPr lang="en-US" b="1" i="1">
                            <a:latin typeface="Cambria Math" panose="02040503050406030204" pitchFamily="18" charset="0"/>
                            <a:ea typeface="Karla" charset="0"/>
                            <a:cs typeface="Karla" charset="0"/>
                          </a:rPr>
                        </m:ctrlPr>
                      </m:sSubPr>
                      <m:e>
                        <m:r>
                          <a:rPr lang="en-US" b="1" i="1">
                            <a:latin typeface="Cambria Math" panose="02040503050406030204" pitchFamily="18" charset="0"/>
                            <a:ea typeface="Karla" charset="0"/>
                            <a:cs typeface="Karla" charset="0"/>
                          </a:rPr>
                          <m:t>𝑿</m:t>
                        </m:r>
                      </m:e>
                      <m:sub>
                        <m:r>
                          <a:rPr lang="en-US" b="1" i="1">
                            <a:latin typeface="Cambria Math" panose="02040503050406030204" pitchFamily="18" charset="0"/>
                            <a:ea typeface="Karla" charset="0"/>
                            <a:cs typeface="Karla" charset="0"/>
                          </a:rPr>
                          <m:t>𝟐</m:t>
                        </m:r>
                      </m:sub>
                    </m:sSub>
                    <m:r>
                      <a:rPr lang="en-US" b="1" i="1">
                        <a:latin typeface="Cambria Math" panose="02040503050406030204" pitchFamily="18" charset="0"/>
                        <a:ea typeface="Karla" charset="0"/>
                        <a:cs typeface="Karla" charset="0"/>
                      </a:rPr>
                      <m:t>,</m:t>
                    </m:r>
                    <m:sSub>
                      <m:sSubPr>
                        <m:ctrlPr>
                          <a:rPr lang="en-US" b="1" i="1">
                            <a:latin typeface="Cambria Math" panose="02040503050406030204" pitchFamily="18" charset="0"/>
                            <a:ea typeface="Karla" charset="0"/>
                            <a:cs typeface="Karla" charset="0"/>
                          </a:rPr>
                        </m:ctrlPr>
                      </m:sSubPr>
                      <m:e>
                        <m:r>
                          <a:rPr lang="en-US" b="1" i="1">
                            <a:latin typeface="Cambria Math" panose="02040503050406030204" pitchFamily="18" charset="0"/>
                            <a:ea typeface="Karla" charset="0"/>
                            <a:cs typeface="Karla" charset="0"/>
                          </a:rPr>
                          <m:t>𝑿</m:t>
                        </m:r>
                      </m:e>
                      <m:sub>
                        <m:r>
                          <a:rPr lang="en-US" b="1" i="1">
                            <a:latin typeface="Cambria Math" panose="02040503050406030204" pitchFamily="18" charset="0"/>
                            <a:ea typeface="Karla" charset="0"/>
                            <a:cs typeface="Karla" charset="0"/>
                          </a:rPr>
                          <m:t>𝟑</m:t>
                        </m:r>
                      </m:sub>
                    </m:sSub>
                    <m:r>
                      <a:rPr lang="en-US" b="1" i="1">
                        <a:latin typeface="Cambria Math" panose="02040503050406030204" pitchFamily="18" charset="0"/>
                        <a:ea typeface="Karla" charset="0"/>
                        <a:cs typeface="Karla" charset="0"/>
                      </a:rPr>
                      <m:t>)</m:t>
                    </m:r>
                  </m:oMath>
                </a14:m>
                <a:endParaRPr lang="en-US" b="1" dirty="0">
                  <a:latin typeface="Karla" charset="0"/>
                  <a:ea typeface="Karla" charset="0"/>
                  <a:cs typeface="Karla" charset="0"/>
                </a:endParaRPr>
              </a:p>
              <a:p>
                <a:pPr marL="1041400">
                  <a:buFont typeface="Arial" charset="0"/>
                  <a:buChar char="•"/>
                </a:pPr>
                <a:r>
                  <a:rPr lang="en-US" sz="2400" dirty="0"/>
                  <a:t>	</a:t>
                </a:r>
                <a:r>
                  <a:rPr lang="en-US" sz="2300" dirty="0"/>
                  <a:t>Models with 0 predictor:</a:t>
                </a:r>
              </a:p>
              <a:p>
                <a:pPr marL="1041400"/>
                <a:r>
                  <a:rPr lang="en-US" sz="2300" dirty="0"/>
                  <a:t>						M0: [intercept only]</a:t>
                </a:r>
              </a:p>
              <a:p>
                <a:pPr marL="1041400">
                  <a:buFont typeface="Arial" charset="0"/>
                  <a:buChar char="•"/>
                </a:pPr>
                <a:r>
                  <a:rPr lang="en-US" sz="2300" dirty="0"/>
                  <a:t>	Models with 1 predictor:  </a:t>
                </a:r>
              </a:p>
              <a:p>
                <a:pPr marL="1041400"/>
                <a:r>
                  <a:rPr lang="en-US" sz="2300" dirty="0"/>
                  <a:t>						M1: </a:t>
                </a:r>
                <a14:m>
                  <m:oMath xmlns:m="http://schemas.openxmlformats.org/officeDocument/2006/math">
                    <m:sSub>
                      <m:sSubPr>
                        <m:ctrlPr>
                          <a:rPr lang="en-US" sz="2300" i="1">
                            <a:latin typeface="Cambria Math" panose="02040503050406030204" pitchFamily="18" charset="0"/>
                          </a:rPr>
                        </m:ctrlPr>
                      </m:sSubPr>
                      <m:e>
                        <m:r>
                          <a:rPr lang="en-US" sz="2300" i="1">
                            <a:latin typeface="Cambria Math" charset="0"/>
                          </a:rPr>
                          <m:t>𝑋</m:t>
                        </m:r>
                      </m:e>
                      <m:sub>
                        <m:r>
                          <a:rPr lang="en-US" sz="2300" i="1">
                            <a:latin typeface="Cambria Math" charset="0"/>
                          </a:rPr>
                          <m:t>1</m:t>
                        </m:r>
                      </m:sub>
                    </m:sSub>
                  </m:oMath>
                </a14:m>
                <a:endParaRPr lang="en-US" sz="2300" dirty="0"/>
              </a:p>
              <a:p>
                <a:pPr marL="1041400"/>
                <a:r>
                  <a:rPr lang="en-US" sz="2300" dirty="0"/>
                  <a:t>						M2: </a:t>
                </a:r>
                <a14:m>
                  <m:oMath xmlns:m="http://schemas.openxmlformats.org/officeDocument/2006/math">
                    <m:sSub>
                      <m:sSubPr>
                        <m:ctrlPr>
                          <a:rPr lang="en-US" sz="2300" i="1">
                            <a:latin typeface="Cambria Math" panose="02040503050406030204" pitchFamily="18" charset="0"/>
                          </a:rPr>
                        </m:ctrlPr>
                      </m:sSubPr>
                      <m:e>
                        <m:r>
                          <a:rPr lang="en-US" sz="2300" i="1">
                            <a:latin typeface="Cambria Math" charset="0"/>
                          </a:rPr>
                          <m:t>𝑋</m:t>
                        </m:r>
                      </m:e>
                      <m:sub>
                        <m:r>
                          <a:rPr lang="en-US" sz="2300" i="1">
                            <a:latin typeface="Cambria Math" charset="0"/>
                          </a:rPr>
                          <m:t>2</m:t>
                        </m:r>
                      </m:sub>
                    </m:sSub>
                  </m:oMath>
                </a14:m>
                <a:endParaRPr lang="en-US" sz="2300" dirty="0"/>
              </a:p>
              <a:p>
                <a:pPr marL="1041400"/>
                <a:r>
                  <a:rPr lang="en-US" sz="2300" dirty="0"/>
                  <a:t>						M3: </a:t>
                </a:r>
                <a14:m>
                  <m:oMath xmlns:m="http://schemas.openxmlformats.org/officeDocument/2006/math">
                    <m:sSub>
                      <m:sSubPr>
                        <m:ctrlPr>
                          <a:rPr lang="en-US" sz="2300" i="1">
                            <a:latin typeface="Cambria Math" panose="02040503050406030204" pitchFamily="18" charset="0"/>
                          </a:rPr>
                        </m:ctrlPr>
                      </m:sSubPr>
                      <m:e>
                        <m:r>
                          <a:rPr lang="en-US" sz="2300" i="1">
                            <a:latin typeface="Cambria Math" charset="0"/>
                          </a:rPr>
                          <m:t>𝑋</m:t>
                        </m:r>
                      </m:e>
                      <m:sub>
                        <m:r>
                          <a:rPr lang="en-US" sz="2300" i="1">
                            <a:latin typeface="Cambria Math" charset="0"/>
                          </a:rPr>
                          <m:t>3</m:t>
                        </m:r>
                      </m:sub>
                    </m:sSub>
                  </m:oMath>
                </a14:m>
                <a:endParaRPr lang="en-US" sz="2300" dirty="0"/>
              </a:p>
              <a:p>
                <a:pPr marL="1041400">
                  <a:buFont typeface="Arial" charset="0"/>
                  <a:buChar char="•"/>
                </a:pPr>
                <a:r>
                  <a:rPr lang="en-US" sz="2300" dirty="0"/>
                  <a:t>	Models with 2 predictors: </a:t>
                </a:r>
              </a:p>
              <a:p>
                <a:pPr marL="1041400"/>
                <a:r>
                  <a:rPr lang="en-US" sz="2300" dirty="0"/>
                  <a:t>						M4: {</a:t>
                </a:r>
                <a14:m>
                  <m:oMath xmlns:m="http://schemas.openxmlformats.org/officeDocument/2006/math">
                    <m:sSub>
                      <m:sSubPr>
                        <m:ctrlPr>
                          <a:rPr lang="en-US" sz="2300" i="1">
                            <a:latin typeface="Cambria Math" panose="02040503050406030204" pitchFamily="18" charset="0"/>
                          </a:rPr>
                        </m:ctrlPr>
                      </m:sSubPr>
                      <m:e>
                        <m:r>
                          <a:rPr lang="en-US" sz="2300" i="1">
                            <a:latin typeface="Cambria Math" charset="0"/>
                          </a:rPr>
                          <m:t>𝑋</m:t>
                        </m:r>
                      </m:e>
                      <m:sub>
                        <m:r>
                          <a:rPr lang="en-US" sz="2300" i="1">
                            <a:latin typeface="Cambria Math" charset="0"/>
                          </a:rPr>
                          <m:t>1</m:t>
                        </m:r>
                      </m:sub>
                    </m:sSub>
                    <m:r>
                      <a:rPr lang="en-US" sz="2300" i="1">
                        <a:latin typeface="Cambria Math" charset="0"/>
                      </a:rPr>
                      <m:t>,</m:t>
                    </m:r>
                    <m:sSub>
                      <m:sSubPr>
                        <m:ctrlPr>
                          <a:rPr lang="en-US" sz="2300" i="1">
                            <a:latin typeface="Cambria Math" panose="02040503050406030204" pitchFamily="18" charset="0"/>
                          </a:rPr>
                        </m:ctrlPr>
                      </m:sSubPr>
                      <m:e>
                        <m:r>
                          <a:rPr lang="en-US" sz="2300" i="1">
                            <a:latin typeface="Cambria Math" charset="0"/>
                          </a:rPr>
                          <m:t>𝑋</m:t>
                        </m:r>
                      </m:e>
                      <m:sub>
                        <m:r>
                          <a:rPr lang="en-US" sz="2300" i="1">
                            <a:latin typeface="Cambria Math" charset="0"/>
                          </a:rPr>
                          <m:t>2</m:t>
                        </m:r>
                      </m:sub>
                    </m:sSub>
                    <m:r>
                      <a:rPr lang="en-US" sz="2300" i="1">
                        <a:latin typeface="Cambria Math" charset="0"/>
                      </a:rPr>
                      <m:t>}</m:t>
                    </m:r>
                  </m:oMath>
                </a14:m>
                <a:endParaRPr lang="en-US" sz="2300" dirty="0"/>
              </a:p>
              <a:p>
                <a:pPr marL="1041400"/>
                <a:r>
                  <a:rPr lang="en-US" sz="2300" dirty="0"/>
                  <a:t>						M5: </a:t>
                </a:r>
                <a14:m>
                  <m:oMath xmlns:m="http://schemas.openxmlformats.org/officeDocument/2006/math">
                    <m:sSub>
                      <m:sSubPr>
                        <m:ctrlPr>
                          <a:rPr lang="en-US" sz="2300" i="1">
                            <a:latin typeface="Cambria Math" panose="02040503050406030204" pitchFamily="18" charset="0"/>
                          </a:rPr>
                        </m:ctrlPr>
                      </m:sSubPr>
                      <m:e>
                        <m:r>
                          <a:rPr lang="en-US" sz="2300" i="1">
                            <a:latin typeface="Cambria Math" charset="0"/>
                          </a:rPr>
                          <m:t>{</m:t>
                        </m:r>
                        <m:r>
                          <a:rPr lang="en-US" sz="2300" i="1">
                            <a:latin typeface="Cambria Math" charset="0"/>
                          </a:rPr>
                          <m:t>𝑋</m:t>
                        </m:r>
                      </m:e>
                      <m:sub>
                        <m:r>
                          <a:rPr lang="en-US" sz="2300" i="1">
                            <a:latin typeface="Cambria Math" charset="0"/>
                          </a:rPr>
                          <m:t>2</m:t>
                        </m:r>
                      </m:sub>
                    </m:sSub>
                    <m:r>
                      <a:rPr lang="en-US" sz="2300" i="1">
                        <a:latin typeface="Cambria Math" charset="0"/>
                      </a:rPr>
                      <m:t>,</m:t>
                    </m:r>
                    <m:sSub>
                      <m:sSubPr>
                        <m:ctrlPr>
                          <a:rPr lang="en-US" sz="2300" i="1">
                            <a:latin typeface="Cambria Math" panose="02040503050406030204" pitchFamily="18" charset="0"/>
                          </a:rPr>
                        </m:ctrlPr>
                      </m:sSubPr>
                      <m:e>
                        <m:r>
                          <a:rPr lang="en-US" sz="2300" i="1">
                            <a:latin typeface="Cambria Math" charset="0"/>
                          </a:rPr>
                          <m:t>𝑋</m:t>
                        </m:r>
                      </m:e>
                      <m:sub>
                        <m:r>
                          <a:rPr lang="en-US" sz="2300" i="1">
                            <a:latin typeface="Cambria Math" charset="0"/>
                          </a:rPr>
                          <m:t>3</m:t>
                        </m:r>
                      </m:sub>
                    </m:sSub>
                    <m:r>
                      <a:rPr lang="en-US" sz="2300" i="1">
                        <a:latin typeface="Cambria Math" charset="0"/>
                      </a:rPr>
                      <m:t>}</m:t>
                    </m:r>
                  </m:oMath>
                </a14:m>
                <a:endParaRPr lang="en-US" sz="2300" dirty="0"/>
              </a:p>
              <a:p>
                <a:pPr marL="1041400"/>
                <a:r>
                  <a:rPr lang="en-US" sz="2300" dirty="0"/>
                  <a:t>						M6: </a:t>
                </a:r>
                <a14:m>
                  <m:oMath xmlns:m="http://schemas.openxmlformats.org/officeDocument/2006/math">
                    <m:sSub>
                      <m:sSubPr>
                        <m:ctrlPr>
                          <a:rPr lang="en-US" sz="2300" i="1">
                            <a:latin typeface="Cambria Math" panose="02040503050406030204" pitchFamily="18" charset="0"/>
                          </a:rPr>
                        </m:ctrlPr>
                      </m:sSubPr>
                      <m:e>
                        <m:r>
                          <a:rPr lang="en-US" sz="2300" i="1">
                            <a:latin typeface="Cambria Math" charset="0"/>
                          </a:rPr>
                          <m:t>{</m:t>
                        </m:r>
                        <m:r>
                          <a:rPr lang="en-US" sz="2300" i="1">
                            <a:latin typeface="Cambria Math" charset="0"/>
                          </a:rPr>
                          <m:t>𝑋</m:t>
                        </m:r>
                      </m:e>
                      <m:sub>
                        <m:r>
                          <a:rPr lang="en-US" sz="2300" i="1">
                            <a:latin typeface="Cambria Math" charset="0"/>
                          </a:rPr>
                          <m:t>3</m:t>
                        </m:r>
                      </m:sub>
                    </m:sSub>
                    <m:r>
                      <a:rPr lang="en-US" sz="2300" i="1">
                        <a:latin typeface="Cambria Math" charset="0"/>
                      </a:rPr>
                      <m:t>,</m:t>
                    </m:r>
                    <m:sSub>
                      <m:sSubPr>
                        <m:ctrlPr>
                          <a:rPr lang="en-US" sz="2300" i="1">
                            <a:latin typeface="Cambria Math" panose="02040503050406030204" pitchFamily="18" charset="0"/>
                          </a:rPr>
                        </m:ctrlPr>
                      </m:sSubPr>
                      <m:e>
                        <m:r>
                          <a:rPr lang="en-US" sz="2300" i="1">
                            <a:latin typeface="Cambria Math" charset="0"/>
                          </a:rPr>
                          <m:t>𝑋</m:t>
                        </m:r>
                      </m:e>
                      <m:sub>
                        <m:r>
                          <a:rPr lang="en-US" sz="2300" i="1">
                            <a:latin typeface="Cambria Math" charset="0"/>
                          </a:rPr>
                          <m:t>1</m:t>
                        </m:r>
                      </m:sub>
                    </m:sSub>
                    <m:r>
                      <a:rPr lang="en-US" sz="2300" i="1">
                        <a:latin typeface="Cambria Math" charset="0"/>
                      </a:rPr>
                      <m:t>}</m:t>
                    </m:r>
                  </m:oMath>
                </a14:m>
                <a:endParaRPr lang="en-US" sz="2300" dirty="0"/>
              </a:p>
              <a:p>
                <a:pPr marL="1041400">
                  <a:buFont typeface="Arial" charset="0"/>
                  <a:buChar char="•"/>
                </a:pPr>
                <a:r>
                  <a:rPr lang="en-US" sz="2300" dirty="0"/>
                  <a:t>	Models with 3 predictors: </a:t>
                </a:r>
              </a:p>
              <a:p>
                <a:pPr marL="1041400"/>
                <a:r>
                  <a:rPr lang="en-US" sz="2300" dirty="0"/>
                  <a:t>						M7: {</a:t>
                </a:r>
                <a14:m>
                  <m:oMath xmlns:m="http://schemas.openxmlformats.org/officeDocument/2006/math">
                    <m:sSub>
                      <m:sSubPr>
                        <m:ctrlPr>
                          <a:rPr lang="en-US" sz="2300" i="1">
                            <a:latin typeface="Cambria Math" panose="02040503050406030204" pitchFamily="18" charset="0"/>
                          </a:rPr>
                        </m:ctrlPr>
                      </m:sSubPr>
                      <m:e>
                        <m:r>
                          <a:rPr lang="en-US" sz="2300" i="1">
                            <a:latin typeface="Cambria Math" charset="0"/>
                          </a:rPr>
                          <m:t>𝑋</m:t>
                        </m:r>
                      </m:e>
                      <m:sub>
                        <m:r>
                          <a:rPr lang="en-US" sz="2300" i="1">
                            <a:latin typeface="Cambria Math" charset="0"/>
                          </a:rPr>
                          <m:t>1</m:t>
                        </m:r>
                      </m:sub>
                    </m:sSub>
                    <m:r>
                      <a:rPr lang="en-US" sz="2300" i="1">
                        <a:latin typeface="Cambria Math" charset="0"/>
                      </a:rPr>
                      <m:t>,</m:t>
                    </m:r>
                    <m:sSub>
                      <m:sSubPr>
                        <m:ctrlPr>
                          <a:rPr lang="en-US" sz="2300" i="1">
                            <a:latin typeface="Cambria Math" panose="02040503050406030204" pitchFamily="18" charset="0"/>
                          </a:rPr>
                        </m:ctrlPr>
                      </m:sSubPr>
                      <m:e>
                        <m:r>
                          <a:rPr lang="en-US" sz="2300" i="1">
                            <a:latin typeface="Cambria Math" charset="0"/>
                          </a:rPr>
                          <m:t>𝑋</m:t>
                        </m:r>
                      </m:e>
                      <m:sub>
                        <m:r>
                          <a:rPr lang="en-US" sz="2300" i="1">
                            <a:latin typeface="Cambria Math" charset="0"/>
                          </a:rPr>
                          <m:t>2</m:t>
                        </m:r>
                      </m:sub>
                    </m:sSub>
                    <m:r>
                      <a:rPr lang="en-US" sz="2300" i="1">
                        <a:latin typeface="Cambria Math" charset="0"/>
                      </a:rPr>
                      <m:t>,</m:t>
                    </m:r>
                    <m:sSub>
                      <m:sSubPr>
                        <m:ctrlPr>
                          <a:rPr lang="en-US" sz="2300" i="1">
                            <a:latin typeface="Cambria Math" panose="02040503050406030204" pitchFamily="18" charset="0"/>
                          </a:rPr>
                        </m:ctrlPr>
                      </m:sSubPr>
                      <m:e>
                        <m:r>
                          <a:rPr lang="en-US" sz="2300" i="1">
                            <a:latin typeface="Cambria Math" charset="0"/>
                          </a:rPr>
                          <m:t>𝑋</m:t>
                        </m:r>
                      </m:e>
                      <m:sub>
                        <m:r>
                          <a:rPr lang="en-US" sz="2300" i="1">
                            <a:latin typeface="Cambria Math" charset="0"/>
                          </a:rPr>
                          <m:t>3</m:t>
                        </m:r>
                      </m:sub>
                    </m:sSub>
                    <m:r>
                      <a:rPr lang="en-US" sz="2300" i="1">
                        <a:latin typeface="Cambria Math" charset="0"/>
                      </a:rPr>
                      <m:t>}</m:t>
                    </m:r>
                  </m:oMath>
                </a14:m>
                <a:endParaRPr lang="en-US" sz="23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21507" y="836849"/>
                <a:ext cx="10748985" cy="2111143"/>
              </a:xfrm>
              <a:blipFill>
                <a:blip r:embed="rId2"/>
                <a:stretch>
                  <a:fillRect l="-1181" t="-2994" b="-1694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C616E8F-BF65-1643-9F00-FF84D0665BC6}" type="slidenum">
              <a:rPr lang="en-US" smtClean="0"/>
              <a:t>86</a:t>
            </a:fld>
            <a:endParaRPr lang="en-US"/>
          </a:p>
        </p:txBody>
      </p:sp>
      <p:grpSp>
        <p:nvGrpSpPr>
          <p:cNvPr id="8" name="Group 7"/>
          <p:cNvGrpSpPr/>
          <p:nvPr/>
        </p:nvGrpSpPr>
        <p:grpSpPr>
          <a:xfrm>
            <a:off x="7053943" y="1681843"/>
            <a:ext cx="4261757" cy="4718957"/>
            <a:chOff x="7053943" y="1681843"/>
            <a:chExt cx="4261757" cy="4718957"/>
          </a:xfrm>
        </p:grpSpPr>
        <p:sp>
          <p:nvSpPr>
            <p:cNvPr id="5" name="Right Brace 4"/>
            <p:cNvSpPr/>
            <p:nvPr/>
          </p:nvSpPr>
          <p:spPr>
            <a:xfrm>
              <a:off x="7053943" y="1681843"/>
              <a:ext cx="1028700" cy="4718957"/>
            </a:xfrm>
            <a:prstGeom prst="rightBrac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p:cNvSpPr txBox="1"/>
                <p:nvPr/>
              </p:nvSpPr>
              <p:spPr>
                <a:xfrm>
                  <a:off x="8372475" y="3761753"/>
                  <a:ext cx="2943225" cy="552780"/>
                </a:xfrm>
                <a:prstGeom prst="rect">
                  <a:avLst/>
                </a:prstGeom>
                <a:noFill/>
              </p:spPr>
              <p:txBody>
                <a:bodyPr wrap="square" lIns="0" tIns="0" rIns="0" bIns="0" rtlCol="0">
                  <a:spAutoFit/>
                </a:bodyPr>
                <a:lstStyle/>
                <a:p>
                  <a14:m>
                    <m:oMath xmlns:m="http://schemas.openxmlformats.org/officeDocument/2006/math">
                      <m:sSup>
                        <m:sSupPr>
                          <m:ctrlPr>
                            <a:rPr lang="en-US" sz="3600" b="0" i="1" smtClean="0">
                              <a:solidFill>
                                <a:schemeClr val="tx1">
                                  <a:lumMod val="65000"/>
                                  <a:lumOff val="35000"/>
                                </a:schemeClr>
                              </a:solidFill>
                              <a:latin typeface="Cambria Math" panose="02040503050406030204" pitchFamily="18" charset="0"/>
                            </a:rPr>
                          </m:ctrlPr>
                        </m:sSupPr>
                        <m:e>
                          <m:r>
                            <a:rPr lang="en-US" sz="3600" b="0" i="1" smtClean="0">
                              <a:solidFill>
                                <a:schemeClr val="tx1">
                                  <a:lumMod val="65000"/>
                                  <a:lumOff val="35000"/>
                                </a:schemeClr>
                              </a:solidFill>
                              <a:latin typeface="Cambria Math" charset="0"/>
                            </a:rPr>
                            <m:t>2</m:t>
                          </m:r>
                        </m:e>
                        <m:sup>
                          <m:r>
                            <a:rPr lang="en-US" sz="3600" b="0" i="1" smtClean="0">
                              <a:solidFill>
                                <a:schemeClr val="tx1">
                                  <a:lumMod val="65000"/>
                                  <a:lumOff val="35000"/>
                                </a:schemeClr>
                              </a:solidFill>
                              <a:latin typeface="Cambria Math" charset="0"/>
                            </a:rPr>
                            <m:t>𝐽</m:t>
                          </m:r>
                        </m:sup>
                      </m:sSup>
                      <m:r>
                        <a:rPr lang="en-US" sz="3600" b="0" i="1" smtClean="0">
                          <a:solidFill>
                            <a:schemeClr val="tx1">
                              <a:lumMod val="65000"/>
                              <a:lumOff val="35000"/>
                            </a:schemeClr>
                          </a:solidFill>
                          <a:latin typeface="Cambria Math" panose="02040503050406030204" pitchFamily="18" charset="0"/>
                        </a:rPr>
                        <m:t>=8  </m:t>
                      </m:r>
                      <m:r>
                        <m:rPr>
                          <m:sty m:val="p"/>
                        </m:rPr>
                        <a:rPr lang="en-US" sz="3600" b="0" i="0" smtClean="0">
                          <a:solidFill>
                            <a:schemeClr val="tx1">
                              <a:lumMod val="65000"/>
                              <a:lumOff val="35000"/>
                            </a:schemeClr>
                          </a:solidFill>
                          <a:latin typeface="Cambria Math" panose="02040503050406030204" pitchFamily="18" charset="0"/>
                        </a:rPr>
                        <m:t>Models</m:t>
                      </m:r>
                    </m:oMath>
                  </a14:m>
                  <a:r>
                    <a:rPr lang="en-US" dirty="0">
                      <a:solidFill>
                        <a:schemeClr val="tx1">
                          <a:lumMod val="65000"/>
                          <a:lumOff val="35000"/>
                        </a:schemeClr>
                      </a:solidFill>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8372475" y="3761753"/>
                  <a:ext cx="2943225" cy="552780"/>
                </a:xfrm>
                <a:prstGeom prst="rect">
                  <a:avLst/>
                </a:prstGeom>
                <a:blipFill>
                  <a:blip r:embed="rId3"/>
                  <a:stretch>
                    <a:fillRect l="-4721" t="-4444" r="-4292" b="-37778"/>
                  </a:stretch>
                </a:blipFill>
              </p:spPr>
              <p:txBody>
                <a:bodyPr/>
                <a:lstStyle/>
                <a:p>
                  <a:r>
                    <a:rPr lang="en-US">
                      <a:noFill/>
                    </a:rPr>
                    <a:t> </a:t>
                  </a:r>
                </a:p>
              </p:txBody>
            </p:sp>
          </mc:Fallback>
        </mc:AlternateContent>
      </p:grpSp>
    </p:spTree>
    <p:extLst>
      <p:ext uri="{BB962C8B-B14F-4D97-AF65-F5344CB8AC3E}">
        <p14:creationId xmlns:p14="http://schemas.microsoft.com/office/powerpoint/2010/main" val="1810440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Stepwise Variable Selection and Cross Validation</a:t>
            </a:r>
            <a:br>
              <a:rPr lang="en-US" dirty="0"/>
            </a:br>
            <a:endParaRPr lang="en-US" dirty="0"/>
          </a:p>
        </p:txBody>
      </p:sp>
      <p:sp>
        <p:nvSpPr>
          <p:cNvPr id="3" name="Content Placeholder 2"/>
          <p:cNvSpPr>
            <a:spLocks noGrp="1"/>
          </p:cNvSpPr>
          <p:nvPr>
            <p:ph idx="1"/>
          </p:nvPr>
        </p:nvSpPr>
        <p:spPr>
          <a:xfrm>
            <a:off x="833414" y="1177758"/>
            <a:ext cx="10908011" cy="2111143"/>
          </a:xfrm>
        </p:spPr>
        <p:txBody>
          <a:bodyPr>
            <a:noAutofit/>
          </a:bodyPr>
          <a:lstStyle/>
          <a:p>
            <a:pPr>
              <a:spcAft>
                <a:spcPts val="1800"/>
              </a:spcAft>
            </a:pPr>
            <a:r>
              <a:rPr lang="en-US" dirty="0"/>
              <a:t>Selecting optimal subsets of predictors (including choosing the degree of polynomial models) through:</a:t>
            </a:r>
          </a:p>
          <a:p>
            <a:pPr marL="342900" indent="-342900">
              <a:spcAft>
                <a:spcPts val="1800"/>
              </a:spcAft>
              <a:buFont typeface="Arial" charset="0"/>
              <a:buChar char="•"/>
            </a:pPr>
            <a:r>
              <a:rPr lang="en-US" dirty="0"/>
              <a:t>stepwise variable selection - iteratively building an optimal subset of predictors by optimizing a fixed model evaluation metric each time,</a:t>
            </a:r>
          </a:p>
          <a:p>
            <a:pPr marL="342900" indent="-342900">
              <a:spcAft>
                <a:spcPts val="1800"/>
              </a:spcAft>
              <a:buFont typeface="Arial" charset="0"/>
              <a:buChar char="•"/>
            </a:pPr>
            <a:r>
              <a:rPr lang="en-US" dirty="0"/>
              <a:t>validation - selecting an optimal model by evaluating each model on validation/test set.</a:t>
            </a:r>
          </a:p>
          <a:p>
            <a:pPr>
              <a:spcAft>
                <a:spcPts val="1800"/>
              </a:spcAft>
            </a:pPr>
            <a:r>
              <a:rPr lang="en-US" dirty="0"/>
              <a:t>We will also address the issue of discouraging extreme values in model parameters later. </a:t>
            </a:r>
          </a:p>
        </p:txBody>
      </p:sp>
    </p:spTree>
    <p:extLst>
      <p:ext uri="{BB962C8B-B14F-4D97-AF65-F5344CB8AC3E}">
        <p14:creationId xmlns:p14="http://schemas.microsoft.com/office/powerpoint/2010/main" val="3949656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Stepwise Variable Selection: Forward method</a:t>
            </a:r>
            <a:br>
              <a:rPr lang="en-US" dirty="0"/>
            </a:b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34697" y="878300"/>
                <a:ext cx="10908011" cy="2111143"/>
              </a:xfrm>
            </p:spPr>
            <p:txBody>
              <a:bodyPr>
                <a:noAutofit/>
              </a:bodyPr>
              <a:lstStyle/>
              <a:p>
                <a:pPr>
                  <a:spcAft>
                    <a:spcPts val="600"/>
                  </a:spcAft>
                </a:pPr>
                <a:r>
                  <a:rPr lang="en-US" sz="2200" dirty="0"/>
                  <a:t>In </a:t>
                </a:r>
                <a:r>
                  <a:rPr lang="en-US" sz="2200" b="1" dirty="0"/>
                  <a:t>forward selection</a:t>
                </a:r>
                <a:r>
                  <a:rPr lang="en-US" sz="2200" dirty="0"/>
                  <a:t>, we find an ‘optimal’ set of predictors by iterative building up our set.</a:t>
                </a:r>
              </a:p>
              <a:p>
                <a:pPr>
                  <a:spcAft>
                    <a:spcPts val="600"/>
                  </a:spcAft>
                </a:pPr>
                <a:r>
                  <a:rPr lang="en-US" sz="2200" b="1" dirty="0"/>
                  <a:t>1. </a:t>
                </a:r>
                <a:r>
                  <a:rPr lang="en-US" sz="2200" dirty="0"/>
                  <a:t>Start with the empty set P0, construct the null modelM0.</a:t>
                </a:r>
              </a:p>
              <a:p>
                <a:pPr>
                  <a:spcAft>
                    <a:spcPts val="600"/>
                  </a:spcAft>
                </a:pPr>
                <a:r>
                  <a:rPr lang="en-US" sz="2200" b="1" dirty="0"/>
                  <a:t>2. </a:t>
                </a:r>
                <a:r>
                  <a:rPr lang="en-US" sz="2200" dirty="0"/>
                  <a:t>For </a:t>
                </a:r>
                <a14:m>
                  <m:oMath xmlns:m="http://schemas.openxmlformats.org/officeDocument/2006/math">
                    <m:r>
                      <a:rPr lang="en-US" sz="2200" b="0" i="1" smtClean="0">
                        <a:latin typeface="Cambria Math" charset="0"/>
                      </a:rPr>
                      <m:t>𝑘</m:t>
                    </m:r>
                    <m:r>
                      <a:rPr lang="en-US" sz="2200" b="0" i="1" smtClean="0">
                        <a:latin typeface="Cambria Math" charset="0"/>
                      </a:rPr>
                      <m:t>=1,…, </m:t>
                    </m:r>
                    <m:r>
                      <a:rPr lang="en-US" sz="2200" b="0" i="1" smtClean="0">
                        <a:latin typeface="Cambria Math" charset="0"/>
                      </a:rPr>
                      <m:t>𝐽</m:t>
                    </m:r>
                    <m:r>
                      <a:rPr lang="en-US" sz="2200" b="0" i="1" smtClean="0">
                        <a:latin typeface="Cambria Math" charset="0"/>
                      </a:rPr>
                      <m:t>:</m:t>
                    </m:r>
                  </m:oMath>
                </a14:m>
                <a:endParaRPr lang="en-US" sz="2200" b="0" dirty="0"/>
              </a:p>
              <a:p>
                <a:pPr>
                  <a:spcAft>
                    <a:spcPts val="600"/>
                  </a:spcAft>
                </a:pPr>
                <a:r>
                  <a:rPr lang="en-US" sz="2200" dirty="0"/>
                  <a:t>	</a:t>
                </a:r>
                <a:r>
                  <a:rPr lang="en-US" sz="2200" b="1" dirty="0"/>
                  <a:t> 2.1 </a:t>
                </a:r>
                <a:r>
                  <a:rPr lang="en-US" sz="2200" dirty="0"/>
                  <a:t>Let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charset="0"/>
                          </a:rPr>
                          <m:t>𝑀</m:t>
                        </m:r>
                      </m:e>
                      <m:sub>
                        <m:r>
                          <a:rPr lang="en-US" sz="2200" b="0" i="1" smtClean="0">
                            <a:latin typeface="Cambria Math" charset="0"/>
                          </a:rPr>
                          <m:t>𝑘</m:t>
                        </m:r>
                        <m:r>
                          <a:rPr lang="en-US" sz="2200" b="0" i="1" smtClean="0">
                            <a:latin typeface="Cambria Math" charset="0"/>
                          </a:rPr>
                          <m:t>−1</m:t>
                        </m:r>
                      </m:sub>
                    </m:sSub>
                    <m:r>
                      <a:rPr lang="en-US" sz="2200" i="1">
                        <a:latin typeface="Cambria Math" charset="0"/>
                      </a:rPr>
                      <m:t> </m:t>
                    </m:r>
                  </m:oMath>
                </a14:m>
                <a:r>
                  <a:rPr lang="en-US" sz="2200" dirty="0"/>
                  <a:t>  be the model constructed from the best set of</a:t>
                </a:r>
              </a:p>
              <a:p>
                <a:pPr>
                  <a:spcAft>
                    <a:spcPts val="600"/>
                  </a:spcAft>
                </a:pPr>
                <a14:m>
                  <m:oMath xmlns:m="http://schemas.openxmlformats.org/officeDocument/2006/math">
                    <m:r>
                      <a:rPr lang="en-US" sz="2200" i="1">
                        <a:latin typeface="Cambria Math" charset="0"/>
                      </a:rPr>
                      <m:t>𝑘</m:t>
                    </m:r>
                    <m:r>
                      <a:rPr lang="en-US" sz="2200" b="0" i="1" smtClean="0">
                        <a:latin typeface="Cambria Math" charset="0"/>
                      </a:rPr>
                      <m:t>−1</m:t>
                    </m:r>
                    <m:r>
                      <a:rPr lang="en-US" sz="2200" i="1">
                        <a:latin typeface="Cambria Math" charset="0"/>
                      </a:rPr>
                      <m:t> </m:t>
                    </m:r>
                  </m:oMath>
                </a14:m>
                <a:r>
                  <a:rPr lang="en-US" sz="2200" dirty="0"/>
                  <a:t>  predictors,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charset="0"/>
                          </a:rPr>
                          <m:t>𝑃</m:t>
                        </m:r>
                      </m:e>
                      <m:sub>
                        <m:r>
                          <a:rPr lang="en-US" sz="2200" b="0" i="1" smtClean="0">
                            <a:latin typeface="Cambria Math" charset="0"/>
                          </a:rPr>
                          <m:t>𝑘</m:t>
                        </m:r>
                        <m:r>
                          <a:rPr lang="en-US" sz="2200" b="0" i="1" smtClean="0">
                            <a:latin typeface="Cambria Math" charset="0"/>
                          </a:rPr>
                          <m:t>−1</m:t>
                        </m:r>
                      </m:sub>
                    </m:sSub>
                  </m:oMath>
                </a14:m>
                <a:r>
                  <a:rPr lang="en-US" sz="2200" dirty="0"/>
                  <a:t>.</a:t>
                </a:r>
              </a:p>
              <a:p>
                <a:pPr>
                  <a:spcAft>
                    <a:spcPts val="600"/>
                  </a:spcAft>
                </a:pPr>
                <a:r>
                  <a:rPr lang="en-US" sz="2200" dirty="0"/>
                  <a:t>	  </a:t>
                </a:r>
                <a:r>
                  <a:rPr lang="en-US" sz="2200" b="1" dirty="0"/>
                  <a:t>2.2</a:t>
                </a:r>
                <a:r>
                  <a:rPr lang="en-US" sz="2200" dirty="0"/>
                  <a:t> Select the predictor </a:t>
                </a:r>
                <a14:m>
                  <m:oMath xmlns:m="http://schemas.openxmlformats.org/officeDocument/2006/math">
                    <m:sSub>
                      <m:sSubPr>
                        <m:ctrlPr>
                          <a:rPr lang="en-US" sz="2200" b="0" i="1" smtClean="0">
                            <a:latin typeface="Cambria Math" panose="02040503050406030204" pitchFamily="18" charset="0"/>
                          </a:rPr>
                        </m:ctrlPr>
                      </m:sSubPr>
                      <m:e>
                        <m:sSub>
                          <m:sSubPr>
                            <m:ctrlPr>
                              <a:rPr lang="en-US" sz="2200" b="0" i="1" smtClean="0">
                                <a:latin typeface="Cambria Math" panose="02040503050406030204" pitchFamily="18" charset="0"/>
                              </a:rPr>
                            </m:ctrlPr>
                          </m:sSubPr>
                          <m:e>
                            <m:r>
                              <a:rPr lang="en-US" sz="2200" b="0" i="1" smtClean="0">
                                <a:latin typeface="Cambria Math" charset="0"/>
                              </a:rPr>
                              <m:t>𝑋</m:t>
                            </m:r>
                          </m:e>
                          <m:sub>
                            <m:r>
                              <a:rPr lang="en-US" sz="2200" b="0" i="1" smtClean="0">
                                <a:latin typeface="Cambria Math" charset="0"/>
                              </a:rPr>
                              <m:t>𝑛</m:t>
                            </m:r>
                          </m:sub>
                        </m:sSub>
                      </m:e>
                      <m:sub>
                        <m:r>
                          <a:rPr lang="en-US" sz="2200" b="0" i="1" smtClean="0">
                            <a:latin typeface="Cambria Math" charset="0"/>
                          </a:rPr>
                          <m:t>𝑘</m:t>
                        </m:r>
                      </m:sub>
                    </m:sSub>
                  </m:oMath>
                </a14:m>
                <a:r>
                  <a:rPr lang="en-US" sz="2200" dirty="0"/>
                  <a:t>, not in </a:t>
                </a:r>
                <a14:m>
                  <m:oMath xmlns:m="http://schemas.openxmlformats.org/officeDocument/2006/math">
                    <m:sSub>
                      <m:sSubPr>
                        <m:ctrlPr>
                          <a:rPr lang="en-US" sz="2200" i="1">
                            <a:latin typeface="Cambria Math" panose="02040503050406030204" pitchFamily="18" charset="0"/>
                          </a:rPr>
                        </m:ctrlPr>
                      </m:sSubPr>
                      <m:e>
                        <m:r>
                          <a:rPr lang="en-US" sz="2200" i="1">
                            <a:latin typeface="Cambria Math" charset="0"/>
                          </a:rPr>
                          <m:t>𝑃</m:t>
                        </m:r>
                      </m:e>
                      <m:sub>
                        <m:r>
                          <a:rPr lang="en-US" sz="2200" i="1">
                            <a:latin typeface="Cambria Math" charset="0"/>
                          </a:rPr>
                          <m:t>𝑘</m:t>
                        </m:r>
                        <m:r>
                          <a:rPr lang="en-US" sz="2200" i="1">
                            <a:latin typeface="Cambria Math" charset="0"/>
                          </a:rPr>
                          <m:t>−1</m:t>
                        </m:r>
                      </m:sub>
                    </m:sSub>
                  </m:oMath>
                </a14:m>
                <a:r>
                  <a:rPr lang="en-US" sz="2200" dirty="0"/>
                  <a:t>, so that the model constructed from </a:t>
                </a:r>
                <a14:m>
                  <m:oMath xmlns:m="http://schemas.openxmlformats.org/officeDocument/2006/math">
                    <m:sSub>
                      <m:sSubPr>
                        <m:ctrlPr>
                          <a:rPr lang="en-US" sz="2200" i="1">
                            <a:latin typeface="Cambria Math" panose="02040503050406030204" pitchFamily="18" charset="0"/>
                          </a:rPr>
                        </m:ctrlPr>
                      </m:sSubPr>
                      <m:e>
                        <m:r>
                          <a:rPr lang="en-US" sz="2200" i="1">
                            <a:latin typeface="Cambria Math" charset="0"/>
                          </a:rPr>
                          <m:t>𝑃</m:t>
                        </m:r>
                      </m:e>
                      <m:sub>
                        <m:r>
                          <a:rPr lang="en-US" sz="2200" i="1">
                            <a:latin typeface="Cambria Math" charset="0"/>
                          </a:rPr>
                          <m:t>𝑘</m:t>
                        </m:r>
                      </m:sub>
                    </m:sSub>
                    <m:r>
                      <a:rPr lang="en-US" sz="2200" b="0" i="1" smtClean="0">
                        <a:latin typeface="Cambria Math" charset="0"/>
                      </a:rPr>
                      <m:t>=</m:t>
                    </m:r>
                  </m:oMath>
                </a14:m>
                <a:r>
                  <a:rPr lang="en-US" sz="2200" dirty="0"/>
                  <a:t> </a:t>
                </a:r>
                <a14:m>
                  <m:oMath xmlns:m="http://schemas.openxmlformats.org/officeDocument/2006/math">
                    <m:sSub>
                      <m:sSubPr>
                        <m:ctrlPr>
                          <a:rPr lang="en-US" sz="2200" i="1">
                            <a:latin typeface="Cambria Math" panose="02040503050406030204" pitchFamily="18" charset="0"/>
                          </a:rPr>
                        </m:ctrlPr>
                      </m:sSubPr>
                      <m:e>
                        <m:sSub>
                          <m:sSubPr>
                            <m:ctrlPr>
                              <a:rPr lang="en-US" sz="2200" i="1">
                                <a:latin typeface="Cambria Math" panose="02040503050406030204" pitchFamily="18" charset="0"/>
                              </a:rPr>
                            </m:ctrlPr>
                          </m:sSubPr>
                          <m:e>
                            <m:r>
                              <a:rPr lang="en-US" sz="2200" i="1">
                                <a:latin typeface="Cambria Math" charset="0"/>
                              </a:rPr>
                              <m:t>𝑋</m:t>
                            </m:r>
                          </m:e>
                          <m:sub>
                            <m:r>
                              <a:rPr lang="en-US" sz="2200" i="1">
                                <a:latin typeface="Cambria Math" charset="0"/>
                              </a:rPr>
                              <m:t>𝑛</m:t>
                            </m:r>
                          </m:sub>
                        </m:sSub>
                      </m:e>
                      <m:sub>
                        <m:r>
                          <a:rPr lang="en-US" sz="2200" i="1">
                            <a:latin typeface="Cambria Math" charset="0"/>
                          </a:rPr>
                          <m:t>𝑘</m:t>
                        </m:r>
                      </m:sub>
                    </m:sSub>
                    <m:r>
                      <a:rPr lang="en-US" sz="2200" i="1" smtClean="0">
                        <a:latin typeface="Cambria Math" charset="0"/>
                        <a:ea typeface="Cambria Math" charset="0"/>
                        <a:cs typeface="Cambria Math" charset="0"/>
                      </a:rPr>
                      <m:t>∪</m:t>
                    </m:r>
                    <m:sSub>
                      <m:sSubPr>
                        <m:ctrlPr>
                          <a:rPr lang="en-US" sz="2200" i="1">
                            <a:latin typeface="Cambria Math" panose="02040503050406030204" pitchFamily="18" charset="0"/>
                          </a:rPr>
                        </m:ctrlPr>
                      </m:sSubPr>
                      <m:e>
                        <m:r>
                          <a:rPr lang="en-US" sz="2200" i="1">
                            <a:latin typeface="Cambria Math" charset="0"/>
                          </a:rPr>
                          <m:t>𝑃</m:t>
                        </m:r>
                      </m:e>
                      <m:sub>
                        <m:r>
                          <a:rPr lang="en-US" sz="2200" i="1">
                            <a:latin typeface="Cambria Math" charset="0"/>
                          </a:rPr>
                          <m:t>𝑘</m:t>
                        </m:r>
                        <m:r>
                          <a:rPr lang="en-US" sz="2200" i="1">
                            <a:latin typeface="Cambria Math" charset="0"/>
                          </a:rPr>
                          <m:t>−1</m:t>
                        </m:r>
                      </m:sub>
                    </m:sSub>
                  </m:oMath>
                </a14:m>
                <a:r>
                  <a:rPr lang="en-US" sz="2200" dirty="0"/>
                  <a:t> optimizes a fixed metric (this can be </a:t>
                </a:r>
                <a:r>
                  <a:rPr lang="en-US" sz="2200" i="1" dirty="0"/>
                  <a:t>p</a:t>
                </a:r>
                <a:r>
                  <a:rPr lang="en-US" sz="2200" dirty="0"/>
                  <a:t>-value, </a:t>
                </a:r>
                <a:r>
                  <a:rPr lang="en-US" sz="2200" i="1" dirty="0"/>
                  <a:t>F</a:t>
                </a:r>
                <a:r>
                  <a:rPr lang="en-US" sz="2200" dirty="0"/>
                  <a:t>-stat; validation/test MSE, </a:t>
                </a:r>
                <a14:m>
                  <m:oMath xmlns:m="http://schemas.openxmlformats.org/officeDocument/2006/math">
                    <m:sSup>
                      <m:sSupPr>
                        <m:ctrlPr>
                          <a:rPr lang="en-US" sz="2200" b="0" i="1" smtClean="0">
                            <a:latin typeface="Cambria Math" panose="02040503050406030204" pitchFamily="18" charset="0"/>
                          </a:rPr>
                        </m:ctrlPr>
                      </m:sSupPr>
                      <m:e>
                        <m:r>
                          <a:rPr lang="en-US" sz="2200" b="0" i="1" smtClean="0">
                            <a:latin typeface="Cambria Math" charset="0"/>
                          </a:rPr>
                          <m:t>𝑅</m:t>
                        </m:r>
                      </m:e>
                      <m:sup>
                        <m:r>
                          <a:rPr lang="en-US" sz="2200" b="0" i="1" smtClean="0">
                            <a:latin typeface="Cambria Math" charset="0"/>
                          </a:rPr>
                          <m:t>2</m:t>
                        </m:r>
                      </m:sup>
                    </m:sSup>
                  </m:oMath>
                </a14:m>
                <a:r>
                  <a:rPr lang="en-US" sz="2200" dirty="0"/>
                  <a:t>; or AIC/BIC on training set).</a:t>
                </a:r>
              </a:p>
              <a:p>
                <a:pPr>
                  <a:spcAft>
                    <a:spcPts val="600"/>
                  </a:spcAft>
                </a:pPr>
                <a:r>
                  <a:rPr lang="en-US" sz="2200" dirty="0"/>
                  <a:t>	   </a:t>
                </a:r>
                <a:r>
                  <a:rPr lang="en-US" sz="2200" b="1" dirty="0"/>
                  <a:t>2.3 </a:t>
                </a:r>
                <a:r>
                  <a:rPr lang="en-US" sz="2200" dirty="0"/>
                  <a:t>Let </a:t>
                </a:r>
                <a14:m>
                  <m:oMath xmlns:m="http://schemas.openxmlformats.org/officeDocument/2006/math">
                    <m:sSub>
                      <m:sSubPr>
                        <m:ctrlPr>
                          <a:rPr lang="en-US" sz="2200" i="1">
                            <a:latin typeface="Cambria Math" panose="02040503050406030204" pitchFamily="18" charset="0"/>
                          </a:rPr>
                        </m:ctrlPr>
                      </m:sSubPr>
                      <m:e>
                        <m:r>
                          <a:rPr lang="en-US" sz="2200" b="0" i="1" smtClean="0">
                            <a:latin typeface="Cambria Math" charset="0"/>
                          </a:rPr>
                          <m:t>𝑀</m:t>
                        </m:r>
                      </m:e>
                      <m:sub>
                        <m:r>
                          <a:rPr lang="en-US" sz="2200" i="1">
                            <a:latin typeface="Cambria Math" charset="0"/>
                          </a:rPr>
                          <m:t>𝑘</m:t>
                        </m:r>
                      </m:sub>
                    </m:sSub>
                  </m:oMath>
                </a14:m>
                <a:r>
                  <a:rPr lang="en-US" sz="2200" dirty="0"/>
                  <a:t> denote the model constructed from the optimal </a:t>
                </a:r>
                <a14:m>
                  <m:oMath xmlns:m="http://schemas.openxmlformats.org/officeDocument/2006/math">
                    <m:sSub>
                      <m:sSubPr>
                        <m:ctrlPr>
                          <a:rPr lang="en-US" sz="2200" i="1">
                            <a:latin typeface="Cambria Math" panose="02040503050406030204" pitchFamily="18" charset="0"/>
                          </a:rPr>
                        </m:ctrlPr>
                      </m:sSubPr>
                      <m:e>
                        <m:r>
                          <a:rPr lang="en-US" sz="2200" i="1">
                            <a:latin typeface="Cambria Math" charset="0"/>
                          </a:rPr>
                          <m:t>𝑃</m:t>
                        </m:r>
                      </m:e>
                      <m:sub>
                        <m:r>
                          <a:rPr lang="en-US" sz="2200" i="1">
                            <a:latin typeface="Cambria Math" charset="0"/>
                          </a:rPr>
                          <m:t>𝑘</m:t>
                        </m:r>
                      </m:sub>
                    </m:sSub>
                  </m:oMath>
                </a14:m>
                <a:r>
                  <a:rPr lang="en-US" sz="2200" dirty="0"/>
                  <a:t>.</a:t>
                </a:r>
              </a:p>
              <a:p>
                <a:pPr>
                  <a:spcAft>
                    <a:spcPts val="600"/>
                  </a:spcAft>
                </a:pPr>
                <a:r>
                  <a:rPr lang="en-US" sz="2200" b="1" dirty="0"/>
                  <a:t>3. </a:t>
                </a:r>
                <a:r>
                  <a:rPr lang="en-US" sz="2200" dirty="0"/>
                  <a:t>Select the model </a:t>
                </a:r>
                <a14:m>
                  <m:oMath xmlns:m="http://schemas.openxmlformats.org/officeDocument/2006/math">
                    <m:r>
                      <a:rPr lang="en-US" sz="2200" b="0" i="1" smtClean="0">
                        <a:latin typeface="Cambria Math" charset="0"/>
                      </a:rPr>
                      <m:t>𝑀</m:t>
                    </m:r>
                  </m:oMath>
                </a14:m>
                <a:r>
                  <a:rPr lang="en-US" sz="2200" dirty="0"/>
                  <a:t> amongst </a:t>
                </a:r>
                <a14:m>
                  <m:oMath xmlns:m="http://schemas.openxmlformats.org/officeDocument/2006/math">
                    <m:r>
                      <a:rPr lang="en-US" sz="2200" b="0" i="0" smtClean="0">
                        <a:latin typeface="Cambria Math" charset="0"/>
                      </a:rPr>
                      <m:t>{</m:t>
                    </m:r>
                    <m:sSub>
                      <m:sSubPr>
                        <m:ctrlPr>
                          <a:rPr lang="en-US" sz="2200" b="0" i="1" smtClean="0">
                            <a:latin typeface="Cambria Math" panose="02040503050406030204" pitchFamily="18" charset="0"/>
                          </a:rPr>
                        </m:ctrlPr>
                      </m:sSubPr>
                      <m:e>
                        <m:r>
                          <a:rPr lang="en-US" sz="2200" i="1">
                            <a:latin typeface="Cambria Math" charset="0"/>
                          </a:rPr>
                          <m:t>𝑀</m:t>
                        </m:r>
                      </m:e>
                      <m:sub>
                        <m:r>
                          <a:rPr lang="en-US" sz="2200" b="0" i="1" smtClean="0">
                            <a:latin typeface="Cambria Math" charset="0"/>
                          </a:rPr>
                          <m:t>0</m:t>
                        </m:r>
                      </m:sub>
                    </m:sSub>
                    <m:r>
                      <a:rPr lang="en-US" sz="2200" b="0" i="1" smtClean="0">
                        <a:latin typeface="Cambria Math" charset="0"/>
                      </a:rPr>
                      <m:t>, </m:t>
                    </m:r>
                    <m:sSub>
                      <m:sSubPr>
                        <m:ctrlPr>
                          <a:rPr lang="en-US" sz="2200" b="0" i="1" smtClean="0">
                            <a:latin typeface="Cambria Math" panose="02040503050406030204" pitchFamily="18" charset="0"/>
                          </a:rPr>
                        </m:ctrlPr>
                      </m:sSubPr>
                      <m:e>
                        <m:r>
                          <a:rPr lang="en-US" sz="2200" b="0" i="1" smtClean="0">
                            <a:latin typeface="Cambria Math" charset="0"/>
                          </a:rPr>
                          <m:t>𝑀</m:t>
                        </m:r>
                      </m:e>
                      <m:sub>
                        <m:r>
                          <a:rPr lang="en-US" sz="2200" b="0" i="1" smtClean="0">
                            <a:latin typeface="Cambria Math" charset="0"/>
                          </a:rPr>
                          <m:t>1</m:t>
                        </m:r>
                      </m:sub>
                    </m:sSub>
                    <m:r>
                      <a:rPr lang="en-US" sz="2200" b="0" i="1" smtClean="0">
                        <a:latin typeface="Cambria Math" charset="0"/>
                      </a:rPr>
                      <m:t>,…, </m:t>
                    </m:r>
                    <m:sSub>
                      <m:sSubPr>
                        <m:ctrlPr>
                          <a:rPr lang="en-US" sz="2200" b="0" i="1" smtClean="0">
                            <a:latin typeface="Cambria Math" panose="02040503050406030204" pitchFamily="18" charset="0"/>
                          </a:rPr>
                        </m:ctrlPr>
                      </m:sSubPr>
                      <m:e>
                        <m:r>
                          <a:rPr lang="en-US" sz="2200" b="0" i="1" smtClean="0">
                            <a:latin typeface="Cambria Math" charset="0"/>
                          </a:rPr>
                          <m:t>𝑀</m:t>
                        </m:r>
                      </m:e>
                      <m:sub>
                        <m:r>
                          <a:rPr lang="en-US" sz="2200" b="0" i="1" smtClean="0">
                            <a:latin typeface="Cambria Math" charset="0"/>
                          </a:rPr>
                          <m:t>𝐽</m:t>
                        </m:r>
                      </m:sub>
                    </m:sSub>
                    <m:r>
                      <a:rPr lang="en-US" sz="2200" b="0" i="1" smtClean="0">
                        <a:latin typeface="Cambria Math" charset="0"/>
                      </a:rPr>
                      <m:t>}</m:t>
                    </m:r>
                    <m:r>
                      <a:rPr lang="en-US" sz="2200" i="1">
                        <a:latin typeface="Cambria Math" charset="0"/>
                      </a:rPr>
                      <m:t> </m:t>
                    </m:r>
                    <m:r>
                      <a:rPr lang="en-US" sz="2200" b="0" i="1" smtClean="0">
                        <a:latin typeface="Cambria Math" charset="0"/>
                      </a:rPr>
                      <m:t> </m:t>
                    </m:r>
                  </m:oMath>
                </a14:m>
                <a:r>
                  <a:rPr lang="en-US" sz="2200" dirty="0"/>
                  <a:t>that optimizes a fixed metric (this can be validation MSE, </a:t>
                </a:r>
                <a14:m>
                  <m:oMath xmlns:m="http://schemas.openxmlformats.org/officeDocument/2006/math">
                    <m:sSup>
                      <m:sSupPr>
                        <m:ctrlPr>
                          <a:rPr lang="en-US" sz="2200" i="1">
                            <a:latin typeface="Cambria Math" panose="02040503050406030204" pitchFamily="18" charset="0"/>
                          </a:rPr>
                        </m:ctrlPr>
                      </m:sSupPr>
                      <m:e>
                        <m:r>
                          <a:rPr lang="en-US" sz="2200" i="1">
                            <a:latin typeface="Cambria Math" charset="0"/>
                          </a:rPr>
                          <m:t>𝑅</m:t>
                        </m:r>
                      </m:e>
                      <m:sup>
                        <m:r>
                          <a:rPr lang="en-US" sz="2200" i="1">
                            <a:latin typeface="Cambria Math" charset="0"/>
                          </a:rPr>
                          <m:t>2</m:t>
                        </m:r>
                      </m:sup>
                    </m:sSup>
                    <m:r>
                      <a:rPr lang="en-US" sz="2200" b="0" i="0" smtClean="0">
                        <a:latin typeface="Cambria Math" charset="0"/>
                      </a:rPr>
                      <m:t>; </m:t>
                    </m:r>
                  </m:oMath>
                </a14:m>
                <a:r>
                  <a:rPr lang="en-US" sz="2200" dirty="0"/>
                  <a:t>or AIC/BIS on training set)</a:t>
                </a:r>
              </a:p>
              <a:p>
                <a:pPr>
                  <a:spcAft>
                    <a:spcPts val="600"/>
                  </a:spcAft>
                </a:pPr>
                <a:r>
                  <a:rPr lang="en-US" sz="2200" dirty="0"/>
                  <a:t>*Note: this reverse direction (starting with the</a:t>
                </a:r>
                <a:r>
                  <a:rPr lang="en-US" sz="2200" i="1" dirty="0"/>
                  <a:t> full </a:t>
                </a:r>
                <a:r>
                  <a:rPr lang="en-US" sz="2200" dirty="0"/>
                  <a:t>model) is also possible: </a:t>
                </a:r>
                <a:r>
                  <a:rPr lang="en-US" sz="2200" i="1" dirty="0"/>
                  <a:t>Backwards</a:t>
                </a:r>
                <a:r>
                  <a:rPr lang="en-US" sz="2200" dirty="0"/>
                  <a:t> Stepwise</a:t>
                </a:r>
              </a:p>
              <a:p>
                <a:pPr>
                  <a:spcAft>
                    <a:spcPts val="600"/>
                  </a:spcAft>
                </a:pPr>
                <a:endParaRPr lang="en-US" sz="2200" dirty="0"/>
              </a:p>
              <a:p>
                <a:pPr>
                  <a:spcAft>
                    <a:spcPts val="600"/>
                  </a:spcAft>
                </a:pPr>
                <a:endParaRPr lang="en-US" sz="2200" dirty="0"/>
              </a:p>
              <a:p>
                <a:pPr>
                  <a:spcAft>
                    <a:spcPts val="600"/>
                  </a:spcAft>
                </a:pPr>
                <a:endParaRPr lang="en-US" sz="2200" dirty="0"/>
              </a:p>
              <a:p>
                <a:pPr>
                  <a:spcAft>
                    <a:spcPts val="600"/>
                  </a:spcAft>
                </a:pPr>
                <a:endParaRPr lang="en-US" sz="2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34697" y="878300"/>
                <a:ext cx="10908011" cy="2111143"/>
              </a:xfrm>
              <a:blipFill>
                <a:blip r:embed="rId2"/>
                <a:stretch>
                  <a:fillRect l="-698" t="-1198" r="-582" b="-159281"/>
                </a:stretch>
              </a:blipFill>
            </p:spPr>
            <p:txBody>
              <a:bodyPr/>
              <a:lstStyle/>
              <a:p>
                <a:r>
                  <a:rPr lang="en-US">
                    <a:noFill/>
                  </a:rPr>
                  <a:t> </a:t>
                </a:r>
              </a:p>
            </p:txBody>
          </p:sp>
        </mc:Fallback>
      </mc:AlternateContent>
    </p:spTree>
    <p:extLst>
      <p:ext uri="{BB962C8B-B14F-4D97-AF65-F5344CB8AC3E}">
        <p14:creationId xmlns:p14="http://schemas.microsoft.com/office/powerpoint/2010/main" val="3447658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Stepwise Variable Selection Computational Complexity</a:t>
            </a:r>
            <a:br>
              <a:rPr lang="en-US" dirty="0"/>
            </a:br>
            <a:endParaRPr lang="en-US" dirty="0"/>
          </a:p>
        </p:txBody>
      </p:sp>
      <p:sp>
        <p:nvSpPr>
          <p:cNvPr id="3" name="Content Placeholder 2"/>
          <p:cNvSpPr>
            <a:spLocks noGrp="1"/>
          </p:cNvSpPr>
          <p:nvPr>
            <p:ph idx="1"/>
          </p:nvPr>
        </p:nvSpPr>
        <p:spPr/>
        <p:txBody>
          <a:bodyPr/>
          <a:lstStyle/>
          <a:p>
            <a:pPr>
              <a:spcAft>
                <a:spcPts val="1200"/>
              </a:spcAft>
            </a:pPr>
            <a:r>
              <a:rPr lang="en-US" dirty="0"/>
              <a:t>How many models did we evaluate?</a:t>
            </a:r>
          </a:p>
          <a:p>
            <a:pPr marL="457200" indent="-457200">
              <a:spcAft>
                <a:spcPts val="1200"/>
              </a:spcAft>
              <a:buFont typeface="Arial" charset="0"/>
              <a:buChar char="•"/>
            </a:pPr>
            <a:r>
              <a:rPr lang="en-US" dirty="0"/>
              <a:t>1st step, </a:t>
            </a:r>
            <a:r>
              <a:rPr lang="en-US" b="1" i="1" dirty="0"/>
              <a:t>J</a:t>
            </a:r>
            <a:r>
              <a:rPr lang="en-US" b="1" dirty="0"/>
              <a:t> Models</a:t>
            </a:r>
          </a:p>
          <a:p>
            <a:pPr marL="457200" indent="-457200">
              <a:spcAft>
                <a:spcPts val="1200"/>
              </a:spcAft>
              <a:buFont typeface="Arial" charset="0"/>
              <a:buChar char="•"/>
            </a:pPr>
            <a:r>
              <a:rPr lang="en-US" dirty="0"/>
              <a:t>2nd step, </a:t>
            </a:r>
            <a:r>
              <a:rPr lang="en-US" i="1" dirty="0"/>
              <a:t>J-1</a:t>
            </a:r>
            <a:r>
              <a:rPr lang="en-US" dirty="0"/>
              <a:t> </a:t>
            </a:r>
            <a:r>
              <a:rPr lang="en-US" b="1" dirty="0"/>
              <a:t>Models</a:t>
            </a:r>
            <a:r>
              <a:rPr lang="en-US" dirty="0"/>
              <a:t> (add 1 predictor out of </a:t>
            </a:r>
            <a:r>
              <a:rPr lang="en-US" i="1" dirty="0"/>
              <a:t>J-1</a:t>
            </a:r>
            <a:r>
              <a:rPr lang="en-US" dirty="0"/>
              <a:t> possible)</a:t>
            </a:r>
          </a:p>
          <a:p>
            <a:pPr marL="457200" indent="-457200">
              <a:spcAft>
                <a:spcPts val="1200"/>
              </a:spcAft>
              <a:buFont typeface="Arial" charset="0"/>
              <a:buChar char="•"/>
            </a:pPr>
            <a:r>
              <a:rPr lang="en-US" dirty="0"/>
              <a:t>3rd step, </a:t>
            </a:r>
            <a:r>
              <a:rPr lang="en-US" i="1" dirty="0"/>
              <a:t>J-2 </a:t>
            </a:r>
            <a:r>
              <a:rPr lang="en-US" b="1" dirty="0"/>
              <a:t>Models</a:t>
            </a:r>
            <a:r>
              <a:rPr lang="en-US" dirty="0"/>
              <a:t> (add 1 predictor out of </a:t>
            </a:r>
            <a:r>
              <a:rPr lang="en-US" i="1" dirty="0"/>
              <a:t>J-2 </a:t>
            </a:r>
            <a:r>
              <a:rPr lang="en-US" dirty="0"/>
              <a:t>possible)</a:t>
            </a:r>
          </a:p>
          <a:p>
            <a:pPr marL="457200" indent="-457200">
              <a:spcAft>
                <a:spcPts val="1200"/>
              </a:spcAft>
              <a:buFont typeface="Arial" charset="0"/>
              <a:buChar char="•"/>
            </a:pPr>
            <a:r>
              <a:rPr lang="mr-IN" dirty="0"/>
              <a:t>…</a:t>
            </a:r>
            <a:endParaRPr lang="en-US" dirty="0"/>
          </a:p>
          <a:p>
            <a:pPr>
              <a:spcAft>
                <a:spcPts val="1200"/>
              </a:spcAft>
            </a:pPr>
            <a:endParaRPr lang="en-US" dirty="0"/>
          </a:p>
          <a:p>
            <a:pPr>
              <a:spcAft>
                <a:spcPts val="1200"/>
              </a:spcAft>
            </a:pPr>
            <a:endParaRPr lang="en-US" dirty="0"/>
          </a:p>
          <a:p>
            <a:pPr>
              <a:spcAft>
                <a:spcPts val="1200"/>
              </a:spcAft>
            </a:pPr>
            <a:endParaRPr lang="en-US" b="1" dirty="0"/>
          </a:p>
          <a:p>
            <a:pPr>
              <a:spcAft>
                <a:spcPts val="1200"/>
              </a:spcAft>
            </a:pPr>
            <a:endParaRPr lang="en-US" dirty="0"/>
          </a:p>
        </p:txBody>
      </p:sp>
      <p:sp>
        <p:nvSpPr>
          <p:cNvPr id="4" name="Slide Number Placeholder 3"/>
          <p:cNvSpPr>
            <a:spLocks noGrp="1"/>
          </p:cNvSpPr>
          <p:nvPr>
            <p:ph type="sldNum" sz="quarter" idx="12"/>
          </p:nvPr>
        </p:nvSpPr>
        <p:spPr/>
        <p:txBody>
          <a:bodyPr/>
          <a:lstStyle/>
          <a:p>
            <a:fld id="{8C616E8F-BF65-1643-9F00-FF84D0665BC6}" type="slidenum">
              <a:rPr lang="en-US" smtClean="0"/>
              <a:t>89</a:t>
            </a:fld>
            <a:endParaRPr lang="en-US"/>
          </a:p>
        </p:txBody>
      </p:sp>
      <p:pic>
        <p:nvPicPr>
          <p:cNvPr id="5" name="Picture 4"/>
          <p:cNvPicPr>
            <a:picLocks noChangeAspect="1"/>
          </p:cNvPicPr>
          <p:nvPr/>
        </p:nvPicPr>
        <p:blipFill>
          <a:blip r:embed="rId2"/>
          <a:stretch>
            <a:fillRect/>
          </a:stretch>
        </p:blipFill>
        <p:spPr>
          <a:xfrm>
            <a:off x="1061670" y="4878136"/>
            <a:ext cx="4159687" cy="477341"/>
          </a:xfrm>
          <a:prstGeom prst="rect">
            <a:avLst/>
          </a:prstGeom>
        </p:spPr>
      </p:pic>
    </p:spTree>
    <p:extLst>
      <p:ext uri="{BB962C8B-B14F-4D97-AF65-F5344CB8AC3E}">
        <p14:creationId xmlns:p14="http://schemas.microsoft.com/office/powerpoint/2010/main" val="3583579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 to Probability Theory: the Bootstrap</a:t>
            </a:r>
          </a:p>
        </p:txBody>
      </p:sp>
      <p:sp>
        <p:nvSpPr>
          <p:cNvPr id="10" name="TextBox 9"/>
          <p:cNvSpPr txBox="1"/>
          <p:nvPr/>
        </p:nvSpPr>
        <p:spPr>
          <a:xfrm>
            <a:off x="932329" y="1237129"/>
            <a:ext cx="10757647" cy="3785652"/>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In the lack of active imagination, parallel universes and the likes, or trusting the probabilistic models, we need an alternative way of producing fake data set that resemble the parallel universes. </a:t>
            </a:r>
          </a:p>
          <a:p>
            <a:endParaRPr lang="en-US" sz="2400" dirty="0">
              <a:solidFill>
                <a:schemeClr val="tx1">
                  <a:lumMod val="75000"/>
                  <a:lumOff val="25000"/>
                </a:schemeClr>
              </a:solidFill>
              <a:latin typeface="Karla" charset="0"/>
              <a:ea typeface="Karla" charset="0"/>
              <a:cs typeface="Karla" charset="0"/>
            </a:endParaRPr>
          </a:p>
          <a:p>
            <a:endParaRPr lang="en-US" sz="2400" dirty="0"/>
          </a:p>
          <a:p>
            <a:r>
              <a:rPr lang="en-US" sz="2400" dirty="0"/>
              <a:t>.</a:t>
            </a:r>
          </a:p>
          <a:p>
            <a:endParaRPr lang="en-US" sz="2400" dirty="0"/>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p:txBody>
      </p:sp>
      <p:sp>
        <p:nvSpPr>
          <p:cNvPr id="12" name="TextBox 11"/>
          <p:cNvSpPr txBox="1"/>
          <p:nvPr/>
        </p:nvSpPr>
        <p:spPr>
          <a:xfrm>
            <a:off x="932329" y="3129955"/>
            <a:ext cx="10757647" cy="830997"/>
          </a:xfrm>
          <a:prstGeom prst="rect">
            <a:avLst/>
          </a:prstGeom>
          <a:solidFill>
            <a:schemeClr val="accent5">
              <a:lumMod val="20000"/>
              <a:lumOff val="80000"/>
            </a:schemeClr>
          </a:solidFill>
          <a:ln>
            <a:solidFill>
              <a:srgbClr val="002060"/>
            </a:solidFill>
          </a:ln>
        </p:spPr>
        <p:txBody>
          <a:bodyPr wrap="square" rtlCol="0">
            <a:spAutoFit/>
          </a:bodyPr>
          <a:lstStyle/>
          <a:p>
            <a:pPr lvl="1" algn="just"/>
            <a:r>
              <a:rPr lang="en-US" sz="2400" dirty="0">
                <a:solidFill>
                  <a:schemeClr val="tx1">
                    <a:lumMod val="75000"/>
                    <a:lumOff val="25000"/>
                  </a:schemeClr>
                </a:solidFill>
                <a:latin typeface="Karla" charset="0"/>
                <a:ea typeface="Karla" charset="0"/>
                <a:cs typeface="Karla" charset="0"/>
              </a:rPr>
              <a:t>Bootstrapping is the practice of sampling from the observed data </a:t>
            </a:r>
            <a:r>
              <a:rPr lang="en-US" sz="2400" dirty="0">
                <a:solidFill>
                  <a:schemeClr val="tx1">
                    <a:lumMod val="75000"/>
                    <a:lumOff val="25000"/>
                  </a:schemeClr>
                </a:solidFill>
                <a:latin typeface="Cambria Math" charset="0"/>
                <a:ea typeface="Cambria Math" charset="0"/>
                <a:cs typeface="Cambria Math" charset="0"/>
              </a:rPr>
              <a:t>(</a:t>
            </a:r>
            <a:r>
              <a:rPr lang="en-US" sz="2400" i="1" dirty="0">
                <a:solidFill>
                  <a:schemeClr val="tx1">
                    <a:lumMod val="75000"/>
                    <a:lumOff val="25000"/>
                  </a:schemeClr>
                </a:solidFill>
                <a:latin typeface="Cambria Math" charset="0"/>
                <a:ea typeface="Cambria Math" charset="0"/>
                <a:cs typeface="Cambria Math" charset="0"/>
              </a:rPr>
              <a:t>X,Y</a:t>
            </a:r>
            <a:r>
              <a:rPr lang="en-US" sz="2400" dirty="0">
                <a:solidFill>
                  <a:schemeClr val="tx1">
                    <a:lumMod val="75000"/>
                    <a:lumOff val="25000"/>
                  </a:schemeClr>
                </a:solidFill>
                <a:latin typeface="Cambria Math" charset="0"/>
                <a:ea typeface="Cambria Math" charset="0"/>
                <a:cs typeface="Cambria Math" charset="0"/>
              </a:rPr>
              <a:t>)</a:t>
            </a:r>
            <a:r>
              <a:rPr lang="en-US" sz="2400" dirty="0">
                <a:solidFill>
                  <a:schemeClr val="tx1">
                    <a:lumMod val="75000"/>
                    <a:lumOff val="25000"/>
                  </a:schemeClr>
                </a:solidFill>
                <a:latin typeface="Karla" charset="0"/>
                <a:ea typeface="Karla" charset="0"/>
                <a:cs typeface="Karla" charset="0"/>
              </a:rPr>
              <a:t> in    estimating statistical properties (sometimes called </a:t>
            </a:r>
            <a:r>
              <a:rPr lang="en-US" sz="2400" i="1" dirty="0">
                <a:solidFill>
                  <a:schemeClr val="tx1">
                    <a:lumMod val="75000"/>
                    <a:lumOff val="25000"/>
                  </a:schemeClr>
                </a:solidFill>
                <a:latin typeface="Karla" charset="0"/>
                <a:ea typeface="Karla" charset="0"/>
                <a:cs typeface="Karla" charset="0"/>
              </a:rPr>
              <a:t>resampling</a:t>
            </a:r>
            <a:r>
              <a:rPr lang="en-US" sz="2400" dirty="0">
                <a:solidFill>
                  <a:schemeClr val="tx1">
                    <a:lumMod val="75000"/>
                    <a:lumOff val="25000"/>
                  </a:schemeClr>
                </a:solidFill>
                <a:latin typeface="Karla" charset="0"/>
                <a:ea typeface="Karla" charset="0"/>
                <a:cs typeface="Karla" charset="0"/>
              </a:rPr>
              <a:t>).  </a:t>
            </a:r>
          </a:p>
        </p:txBody>
      </p:sp>
    </p:spTree>
    <p:extLst>
      <p:ext uri="{BB962C8B-B14F-4D97-AF65-F5344CB8AC3E}">
        <p14:creationId xmlns:p14="http://schemas.microsoft.com/office/powerpoint/2010/main" val="289936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9128" y="840932"/>
                <a:ext cx="10102809" cy="5331268"/>
              </a:xfrm>
              <a:noFill/>
              <a:ln w="12700">
                <a:noFill/>
              </a:ln>
              <a:effectLst/>
            </p:spPr>
            <p:txBody>
              <a:bodyPr/>
              <a:lstStyle/>
              <a:p>
                <a:pPr>
                  <a:spcBef>
                    <a:spcPts val="600"/>
                  </a:spcBef>
                </a:pPr>
                <a:r>
                  <a:rPr lang="en-US" sz="2400" dirty="0">
                    <a:solidFill>
                      <a:schemeClr val="bg1">
                        <a:lumMod val="65000"/>
                      </a:schemeClr>
                    </a:solidFill>
                  </a:rPr>
                  <a:t>Bootstrap Resampling</a:t>
                </a:r>
              </a:p>
              <a:p>
                <a:pPr>
                  <a:spcBef>
                    <a:spcPts val="600"/>
                  </a:spcBef>
                </a:pPr>
                <a:r>
                  <a:rPr lang="en-US" sz="2400" dirty="0">
                    <a:solidFill>
                      <a:schemeClr val="bg1">
                        <a:lumMod val="65000"/>
                      </a:schemeClr>
                    </a:solidFill>
                  </a:rPr>
                  <a:t>How well do we know </a:t>
                </a:r>
                <a14:m>
                  <m:oMath xmlns:m="http://schemas.openxmlformats.org/officeDocument/2006/math">
                    <m:acc>
                      <m:accPr>
                        <m:chr m:val="̂"/>
                        <m:ctrlPr>
                          <a:rPr lang="en-US" sz="2400" i="1">
                            <a:solidFill>
                              <a:schemeClr val="bg1">
                                <a:lumMod val="65000"/>
                              </a:schemeClr>
                            </a:solidFill>
                            <a:latin typeface="Cambria Math" panose="02040503050406030204" pitchFamily="18" charset="0"/>
                          </a:rPr>
                        </m:ctrlPr>
                      </m:accPr>
                      <m:e>
                        <m:r>
                          <a:rPr lang="en-US" sz="2400" i="1">
                            <a:solidFill>
                              <a:schemeClr val="bg1">
                                <a:lumMod val="65000"/>
                              </a:schemeClr>
                            </a:solidFill>
                            <a:latin typeface="Cambria Math" charset="0"/>
                          </a:rPr>
                          <m:t>𝑓</m:t>
                        </m:r>
                      </m:e>
                    </m:acc>
                  </m:oMath>
                </a14:m>
                <a:r>
                  <a:rPr lang="en-US" sz="2400" dirty="0">
                    <a:solidFill>
                      <a:schemeClr val="bg1">
                        <a:lumMod val="65000"/>
                      </a:schemeClr>
                    </a:solidFill>
                  </a:rPr>
                  <a:t> </a:t>
                </a:r>
              </a:p>
              <a:p>
                <a:pPr>
                  <a:spcBef>
                    <a:spcPts val="600"/>
                  </a:spcBef>
                </a:pPr>
                <a:r>
                  <a:rPr lang="en-US" sz="2400" dirty="0">
                    <a:solidFill>
                      <a:schemeClr val="bg1">
                        <a:lumMod val="65000"/>
                      </a:schemeClr>
                    </a:solidFill>
                  </a:rPr>
                  <a:t>	    Confidence and Prediction Intervals around our </a:t>
                </a:r>
                <a14:m>
                  <m:oMath xmlns:m="http://schemas.openxmlformats.org/officeDocument/2006/math">
                    <m:acc>
                      <m:accPr>
                        <m:chr m:val="̂"/>
                        <m:ctrlPr>
                          <a:rPr lang="en-US" sz="2400" i="1">
                            <a:solidFill>
                              <a:schemeClr val="bg1">
                                <a:lumMod val="65000"/>
                              </a:schemeClr>
                            </a:solidFill>
                            <a:latin typeface="Cambria Math" panose="02040503050406030204" pitchFamily="18" charset="0"/>
                          </a:rPr>
                        </m:ctrlPr>
                      </m:accPr>
                      <m:e>
                        <m:r>
                          <a:rPr lang="en-US" sz="2400" i="1">
                            <a:solidFill>
                              <a:schemeClr val="bg1">
                                <a:lumMod val="65000"/>
                              </a:schemeClr>
                            </a:solidFill>
                            <a:latin typeface="Cambria Math" charset="0"/>
                          </a:rPr>
                          <m:t>𝑓</m:t>
                        </m:r>
                      </m:e>
                    </m:acc>
                    <m:r>
                      <a:rPr lang="en-US" sz="2400" i="1">
                        <a:solidFill>
                          <a:schemeClr val="bg1">
                            <a:lumMod val="65000"/>
                          </a:schemeClr>
                        </a:solidFill>
                        <a:latin typeface="Cambria Math" charset="0"/>
                      </a:rPr>
                      <m:t> </m:t>
                    </m:r>
                  </m:oMath>
                </a14:m>
                <a:endParaRPr lang="en-US" sz="2400" dirty="0">
                  <a:solidFill>
                    <a:schemeClr val="bg1">
                      <a:lumMod val="65000"/>
                    </a:schemeClr>
                  </a:solidFill>
                </a:endParaRPr>
              </a:p>
              <a:p>
                <a:pPr>
                  <a:spcBef>
                    <a:spcPts val="600"/>
                  </a:spcBef>
                </a:pPr>
                <a:r>
                  <a:rPr lang="en-US" sz="2400" dirty="0">
                    <a:solidFill>
                      <a:schemeClr val="bg1">
                        <a:lumMod val="65000"/>
                      </a:schemeClr>
                    </a:solidFill>
                    <a:latin typeface="Karla" charset="0"/>
                    <a:ea typeface="Karla" charset="0"/>
                    <a:cs typeface="Karla" charset="0"/>
                  </a:rPr>
                  <a:t>Multiple Regression</a:t>
                </a:r>
              </a:p>
              <a:p>
                <a:pPr lvl="1" indent="0">
                  <a:spcBef>
                    <a:spcPts val="600"/>
                  </a:spcBef>
                  <a:buNone/>
                </a:pPr>
                <a:r>
                  <a:rPr lang="en-US" dirty="0">
                    <a:solidFill>
                      <a:schemeClr val="bg1">
                        <a:lumMod val="65000"/>
                      </a:schemeClr>
                    </a:solidFill>
                    <a:latin typeface="Karla" charset="0"/>
                    <a:ea typeface="Karla" charset="0"/>
                    <a:cs typeface="Karla" charset="0"/>
                  </a:rPr>
                  <a:t>Formulation using Linear Algebra</a:t>
                </a:r>
              </a:p>
              <a:p>
                <a:pPr>
                  <a:spcBef>
                    <a:spcPts val="600"/>
                  </a:spcBef>
                </a:pPr>
                <a:r>
                  <a:rPr lang="en-US" sz="2400" dirty="0">
                    <a:solidFill>
                      <a:schemeClr val="bg1">
                        <a:lumMod val="65000"/>
                      </a:schemeClr>
                    </a:solidFill>
                    <a:latin typeface="Karla" charset="0"/>
                    <a:ea typeface="Karla" charset="0"/>
                    <a:cs typeface="Karla" charset="0"/>
                  </a:rPr>
                  <a:t>Categorical Predictors</a:t>
                </a:r>
              </a:p>
              <a:p>
                <a:pPr>
                  <a:spcBef>
                    <a:spcPts val="600"/>
                  </a:spcBef>
                </a:pPr>
                <a:r>
                  <a:rPr lang="en-US" sz="2400" dirty="0">
                    <a:solidFill>
                      <a:schemeClr val="bg1">
                        <a:lumMod val="65000"/>
                      </a:schemeClr>
                    </a:solidFill>
                    <a:latin typeface="Karla" charset="0"/>
                    <a:ea typeface="Karla" charset="0"/>
                    <a:cs typeface="Karla" charset="0"/>
                  </a:rPr>
                  <a:t>Interaction Terms </a:t>
                </a:r>
              </a:p>
              <a:p>
                <a:pPr>
                  <a:spcBef>
                    <a:spcPts val="600"/>
                  </a:spcBef>
                </a:pPr>
                <a:r>
                  <a:rPr lang="en-US" sz="2400" dirty="0">
                    <a:solidFill>
                      <a:schemeClr val="bg1">
                        <a:lumMod val="65000"/>
                      </a:schemeClr>
                    </a:solidFill>
                    <a:latin typeface="Karla" charset="0"/>
                    <a:ea typeface="Karla" charset="0"/>
                    <a:cs typeface="Karla" charset="0"/>
                  </a:rPr>
                  <a:t>Polynomial Regression </a:t>
                </a:r>
              </a:p>
              <a:p>
                <a:pPr lvl="1" indent="0">
                  <a:spcBef>
                    <a:spcPts val="600"/>
                  </a:spcBef>
                  <a:buNone/>
                </a:pPr>
                <a:r>
                  <a:rPr lang="en-US" dirty="0">
                    <a:solidFill>
                      <a:schemeClr val="bg1">
                        <a:lumMod val="65000"/>
                      </a:schemeClr>
                    </a:solidFill>
                    <a:latin typeface="Karla" charset="0"/>
                    <a:ea typeface="Karla" charset="0"/>
                    <a:cs typeface="Karla" charset="0"/>
                  </a:rPr>
                  <a:t>Linear Algebra Formulation</a:t>
                </a:r>
              </a:p>
              <a:p>
                <a:pPr>
                  <a:spcBef>
                    <a:spcPts val="600"/>
                  </a:spcBef>
                </a:pPr>
                <a:r>
                  <a:rPr lang="en-US" sz="2400" dirty="0">
                    <a:solidFill>
                      <a:schemeClr val="bg1">
                        <a:lumMod val="65000"/>
                      </a:schemeClr>
                    </a:solidFill>
                    <a:latin typeface="Karla" charset="0"/>
                    <a:ea typeface="Karla" charset="0"/>
                    <a:cs typeface="Karla" charset="0"/>
                  </a:rPr>
                  <a:t>Overfitting</a:t>
                </a:r>
              </a:p>
              <a:p>
                <a:pPr>
                  <a:spcBef>
                    <a:spcPts val="600"/>
                  </a:spcBef>
                </a:pPr>
                <a:r>
                  <a:rPr lang="en-US" sz="2400" dirty="0">
                    <a:solidFill>
                      <a:schemeClr val="bg1">
                        <a:lumMod val="65000"/>
                      </a:schemeClr>
                    </a:solidFill>
                    <a:latin typeface="Karla" charset="0"/>
                    <a:ea typeface="Karla" charset="0"/>
                    <a:cs typeface="Karla" charset="0"/>
                  </a:rPr>
                  <a:t>Variable Selection</a:t>
                </a:r>
              </a:p>
              <a:p>
                <a:pPr>
                  <a:spcBef>
                    <a:spcPts val="600"/>
                  </a:spcBef>
                </a:pPr>
                <a:r>
                  <a:rPr lang="en-US" sz="2400" b="1" dirty="0">
                    <a:solidFill>
                      <a:schemeClr val="tx1">
                        <a:lumMod val="75000"/>
                        <a:lumOff val="25000"/>
                      </a:schemeClr>
                    </a:solidFill>
                    <a:latin typeface="Karla" charset="0"/>
                    <a:ea typeface="Karla" charset="0"/>
                    <a:cs typeface="Karla" charset="0"/>
                  </a:rPr>
                  <a:t>Bias vs. Variance</a:t>
                </a:r>
              </a:p>
              <a:p>
                <a:pPr>
                  <a:spcBef>
                    <a:spcPts val="600"/>
                  </a:spcBef>
                </a:pPr>
                <a:endParaRPr lang="en-US" sz="2400" dirty="0">
                  <a:solidFill>
                    <a:schemeClr val="tx1">
                      <a:lumMod val="75000"/>
                      <a:lumOff val="25000"/>
                    </a:schemeClr>
                  </a:solidFill>
                  <a:latin typeface="Karla" charset="0"/>
                  <a:ea typeface="Karla" charset="0"/>
                  <a:cs typeface="Karla" charset="0"/>
                </a:endParaRPr>
              </a:p>
              <a:p>
                <a:pPr>
                  <a:spcBef>
                    <a:spcPts val="600"/>
                  </a:spcBef>
                </a:pPr>
                <a:endParaRPr lang="en-US" sz="2400" dirty="0">
                  <a:solidFill>
                    <a:schemeClr val="tx1">
                      <a:lumMod val="75000"/>
                      <a:lumOff val="25000"/>
                    </a:schemeClr>
                  </a:solidFill>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9128" y="840932"/>
                <a:ext cx="10102809" cy="5331268"/>
              </a:xfrm>
              <a:blipFill>
                <a:blip r:embed="rId2"/>
                <a:stretch>
                  <a:fillRect l="-753" t="-713" b="-3088"/>
                </a:stretch>
              </a:blipFill>
              <a:ln w="12700">
                <a:noFill/>
              </a:ln>
              <a:effectLst/>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90</a:t>
            </a:fld>
            <a:endParaRPr lang="en-US"/>
          </a:p>
        </p:txBody>
      </p:sp>
    </p:spTree>
    <p:extLst>
      <p:ext uri="{BB962C8B-B14F-4D97-AF65-F5344CB8AC3E}">
        <p14:creationId xmlns:p14="http://schemas.microsoft.com/office/powerpoint/2010/main" val="304729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66473" y="0"/>
            <a:ext cx="6479721" cy="6621613"/>
          </a:xfrm>
          <a:prstGeom prst="rect">
            <a:avLst/>
          </a:prstGeom>
        </p:spPr>
      </p:pic>
      <p:sp>
        <p:nvSpPr>
          <p:cNvPr id="3" name="Slide Number Placeholder 2"/>
          <p:cNvSpPr>
            <a:spLocks noGrp="1"/>
          </p:cNvSpPr>
          <p:nvPr>
            <p:ph type="sldNum" sz="quarter" idx="12"/>
          </p:nvPr>
        </p:nvSpPr>
        <p:spPr/>
        <p:txBody>
          <a:bodyPr/>
          <a:lstStyle/>
          <a:p>
            <a:fld id="{8C616E8F-BF65-1643-9F00-FF84D0665BC6}" type="slidenum">
              <a:rPr lang="en-US" smtClean="0"/>
              <a:t>91</a:t>
            </a:fld>
            <a:endParaRPr lang="en-US"/>
          </a:p>
        </p:txBody>
      </p:sp>
    </p:spTree>
    <p:extLst>
      <p:ext uri="{BB962C8B-B14F-4D97-AF65-F5344CB8AC3E}">
        <p14:creationId xmlns:p14="http://schemas.microsoft.com/office/powerpoint/2010/main" val="362446558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70221" y="1129966"/>
            <a:ext cx="7338758" cy="4609098"/>
          </a:xfrm>
          <a:prstGeom prst="rect">
            <a:avLst/>
          </a:prstGeom>
        </p:spPr>
      </p:pic>
      <p:sp>
        <p:nvSpPr>
          <p:cNvPr id="3" name="Slide Number Placeholder 2"/>
          <p:cNvSpPr>
            <a:spLocks noGrp="1"/>
          </p:cNvSpPr>
          <p:nvPr>
            <p:ph type="sldNum" sz="quarter" idx="12"/>
          </p:nvPr>
        </p:nvSpPr>
        <p:spPr/>
        <p:txBody>
          <a:bodyPr/>
          <a:lstStyle/>
          <a:p>
            <a:fld id="{8C616E8F-BF65-1643-9F00-FF84D0665BC6}" type="slidenum">
              <a:rPr lang="en-US" smtClean="0"/>
              <a:t>92</a:t>
            </a:fld>
            <a:endParaRPr lang="en-US"/>
          </a:p>
        </p:txBody>
      </p:sp>
      <p:sp>
        <p:nvSpPr>
          <p:cNvPr id="4" name="Oval 3">
            <a:extLst>
              <a:ext uri="{FF2B5EF4-FFF2-40B4-BE49-F238E27FC236}">
                <a16:creationId xmlns:a16="http://schemas.microsoft.com/office/drawing/2014/main" id="{902E3097-5FE5-CC4A-AA73-0EFFCBFF2320}"/>
              </a:ext>
            </a:extLst>
          </p:cNvPr>
          <p:cNvSpPr/>
          <p:nvPr/>
        </p:nvSpPr>
        <p:spPr>
          <a:xfrm>
            <a:off x="2370221" y="2828925"/>
            <a:ext cx="544429" cy="1100138"/>
          </a:xfrm>
          <a:prstGeom prst="ellipse">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5105A100-C6D3-C24A-B04C-9E3586E0519D}"/>
              </a:ext>
            </a:extLst>
          </p:cNvPr>
          <p:cNvCxnSpPr>
            <a:endCxn id="4" idx="2"/>
          </p:cNvCxnSpPr>
          <p:nvPr/>
        </p:nvCxnSpPr>
        <p:spPr>
          <a:xfrm>
            <a:off x="1628775" y="1985963"/>
            <a:ext cx="741446" cy="1393031"/>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50ACA17F-448D-AB4F-BC20-D1C2E884923C}"/>
              </a:ext>
            </a:extLst>
          </p:cNvPr>
          <p:cNvSpPr txBox="1"/>
          <p:nvPr/>
        </p:nvSpPr>
        <p:spPr>
          <a:xfrm>
            <a:off x="721519" y="1339632"/>
            <a:ext cx="1814512" cy="646331"/>
          </a:xfrm>
          <a:prstGeom prst="rect">
            <a:avLst/>
          </a:prstGeom>
          <a:noFill/>
          <a:ln>
            <a:solidFill>
              <a:srgbClr val="C00000"/>
            </a:solidFill>
          </a:ln>
        </p:spPr>
        <p:txBody>
          <a:bodyPr wrap="square" rtlCol="0">
            <a:spAutoFit/>
          </a:bodyPr>
          <a:lstStyle/>
          <a:p>
            <a:r>
              <a:rPr lang="en-US" dirty="0"/>
              <a:t>Out-of-sample Prediction Error</a:t>
            </a:r>
          </a:p>
        </p:txBody>
      </p:sp>
    </p:spTree>
    <p:extLst>
      <p:ext uri="{BB962C8B-B14F-4D97-AF65-F5344CB8AC3E}">
        <p14:creationId xmlns:p14="http://schemas.microsoft.com/office/powerpoint/2010/main" val="39824617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Bias vs Variance</a:t>
            </a:r>
          </a:p>
        </p:txBody>
      </p:sp>
      <p:sp>
        <p:nvSpPr>
          <p:cNvPr id="7" name="Slide Number Placeholder 6"/>
          <p:cNvSpPr>
            <a:spLocks noGrp="1"/>
          </p:cNvSpPr>
          <p:nvPr>
            <p:ph type="sldNum" sz="quarter" idx="12"/>
          </p:nvPr>
        </p:nvSpPr>
        <p:spPr/>
        <p:txBody>
          <a:bodyPr/>
          <a:lstStyle/>
          <a:p>
            <a:fld id="{8C616E8F-BF65-1643-9F00-FF84D0665BC6}" type="slidenum">
              <a:rPr lang="en-US" smtClean="0"/>
              <a:t>93</a:t>
            </a:fld>
            <a:endParaRPr lang="en-US"/>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109604808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
        <p:nvSpPr>
          <p:cNvPr id="2" name="Title 1"/>
          <p:cNvSpPr>
            <a:spLocks noGrp="1"/>
          </p:cNvSpPr>
          <p:nvPr>
            <p:ph type="title"/>
          </p:nvPr>
        </p:nvSpPr>
        <p:spPr/>
        <p:txBody>
          <a:bodyPr/>
          <a:lstStyle/>
          <a:p>
            <a:r>
              <a:rPr lang="en-US" dirty="0"/>
              <a:t>Bias vs Variance</a:t>
            </a:r>
          </a:p>
        </p:txBody>
      </p:sp>
      <p:sp>
        <p:nvSpPr>
          <p:cNvPr id="7" name="Slide Number Placeholder 6"/>
          <p:cNvSpPr>
            <a:spLocks noGrp="1"/>
          </p:cNvSpPr>
          <p:nvPr>
            <p:ph type="sldNum" sz="quarter" idx="12"/>
          </p:nvPr>
        </p:nvSpPr>
        <p:spPr/>
        <p:txBody>
          <a:bodyPr/>
          <a:lstStyle/>
          <a:p>
            <a:fld id="{8C616E8F-BF65-1643-9F00-FF84D0665BC6}" type="slidenum">
              <a:rPr lang="en-US" smtClean="0"/>
              <a:t>94</a:t>
            </a:fld>
            <a:endParaRPr lang="en-US"/>
          </a:p>
        </p:txBody>
      </p:sp>
    </p:spTree>
    <p:extLst>
      <p:ext uri="{BB962C8B-B14F-4D97-AF65-F5344CB8AC3E}">
        <p14:creationId xmlns:p14="http://schemas.microsoft.com/office/powerpoint/2010/main" val="12601861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Bias vs Variance</a:t>
            </a:r>
          </a:p>
        </p:txBody>
      </p:sp>
      <p:sp>
        <p:nvSpPr>
          <p:cNvPr id="7" name="Slide Number Placeholder 6"/>
          <p:cNvSpPr>
            <a:spLocks noGrp="1"/>
          </p:cNvSpPr>
          <p:nvPr>
            <p:ph type="sldNum" sz="quarter" idx="12"/>
          </p:nvPr>
        </p:nvSpPr>
        <p:spPr/>
        <p:txBody>
          <a:bodyPr/>
          <a:lstStyle/>
          <a:p>
            <a:fld id="{8C616E8F-BF65-1643-9F00-FF84D0665BC6}" type="slidenum">
              <a:rPr lang="en-US" smtClean="0"/>
              <a:t>95</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407640369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20 data points per line 2000 simulations</a:t>
            </a:r>
          </a:p>
        </p:txBody>
      </p:sp>
      <p:sp>
        <p:nvSpPr>
          <p:cNvPr id="7" name="Slide Number Placeholder 6"/>
          <p:cNvSpPr>
            <a:spLocks noGrp="1"/>
          </p:cNvSpPr>
          <p:nvPr>
            <p:ph type="sldNum" sz="quarter" idx="12"/>
          </p:nvPr>
        </p:nvSpPr>
        <p:spPr/>
        <p:txBody>
          <a:bodyPr/>
          <a:lstStyle/>
          <a:p>
            <a:fld id="{8C616E8F-BF65-1643-9F00-FF84D0665BC6}" type="slidenum">
              <a:rPr lang="en-US" smtClean="0"/>
              <a:t>96</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324699495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Bias vs Variance</a:t>
            </a:r>
          </a:p>
        </p:txBody>
      </p:sp>
      <p:sp>
        <p:nvSpPr>
          <p:cNvPr id="7" name="Slide Number Placeholder 6"/>
          <p:cNvSpPr>
            <a:spLocks noGrp="1"/>
          </p:cNvSpPr>
          <p:nvPr>
            <p:ph type="sldNum" sz="quarter" idx="12"/>
          </p:nvPr>
        </p:nvSpPr>
        <p:spPr/>
        <p:txBody>
          <a:bodyPr/>
          <a:lstStyle/>
          <a:p>
            <a:fld id="{8C616E8F-BF65-1643-9F00-FF84D0665BC6}" type="slidenum">
              <a:rPr lang="en-US" smtClean="0"/>
              <a:t>97</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1600200"/>
            <a:ext cx="5486400" cy="3657600"/>
          </a:xfrm>
          <a:prstGeom prst="rect">
            <a:avLst/>
          </a:prstGeom>
        </p:spPr>
      </p:pic>
    </p:spTree>
    <p:extLst>
      <p:ext uri="{BB962C8B-B14F-4D97-AF65-F5344CB8AC3E}">
        <p14:creationId xmlns:p14="http://schemas.microsoft.com/office/powerpoint/2010/main" val="40721784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Bias vs Variance</a:t>
            </a:r>
          </a:p>
        </p:txBody>
      </p:sp>
      <p:sp>
        <p:nvSpPr>
          <p:cNvPr id="7" name="Slide Number Placeholder 6"/>
          <p:cNvSpPr>
            <a:spLocks noGrp="1"/>
          </p:cNvSpPr>
          <p:nvPr>
            <p:ph type="sldNum" sz="quarter" idx="12"/>
          </p:nvPr>
        </p:nvSpPr>
        <p:spPr/>
        <p:txBody>
          <a:bodyPr/>
          <a:lstStyle/>
          <a:p>
            <a:fld id="{8C616E8F-BF65-1643-9F00-FF84D0665BC6}" type="slidenum">
              <a:rPr lang="en-US" smtClean="0"/>
              <a:t>98</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1600200"/>
            <a:ext cx="5486400" cy="3657600"/>
          </a:xfrm>
          <a:prstGeom prst="rect">
            <a:avLst/>
          </a:prstGeom>
        </p:spPr>
      </p:pic>
    </p:spTree>
    <p:extLst>
      <p:ext uri="{BB962C8B-B14F-4D97-AF65-F5344CB8AC3E}">
        <p14:creationId xmlns:p14="http://schemas.microsoft.com/office/powerpoint/2010/main" val="408264624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Bias vs Variance</a:t>
            </a:r>
          </a:p>
        </p:txBody>
      </p:sp>
      <p:sp>
        <p:nvSpPr>
          <p:cNvPr id="7" name="Slide Number Placeholder 6"/>
          <p:cNvSpPr>
            <a:spLocks noGrp="1"/>
          </p:cNvSpPr>
          <p:nvPr>
            <p:ph type="sldNum" sz="quarter" idx="12"/>
          </p:nvPr>
        </p:nvSpPr>
        <p:spPr/>
        <p:txBody>
          <a:bodyPr/>
          <a:lstStyle/>
          <a:p>
            <a:fld id="{8C616E8F-BF65-1643-9F00-FF84D0665BC6}" type="slidenum">
              <a:rPr lang="en-US" smtClean="0"/>
              <a:t>99</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1600200"/>
            <a:ext cx="5486400" cy="3657600"/>
          </a:xfrm>
          <a:prstGeom prst="rect">
            <a:avLst/>
          </a:prstGeom>
        </p:spPr>
      </p:pic>
    </p:spTree>
    <p:extLst>
      <p:ext uri="{BB962C8B-B14F-4D97-AF65-F5344CB8AC3E}">
        <p14:creationId xmlns:p14="http://schemas.microsoft.com/office/powerpoint/2010/main" val="1809647563"/>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2858</TotalTime>
  <Words>4189</Words>
  <Application>Microsoft Macintosh PowerPoint</Application>
  <PresentationFormat>Widescreen</PresentationFormat>
  <Paragraphs>883</Paragraphs>
  <Slides>102</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102</vt:i4>
      </vt:variant>
    </vt:vector>
  </HeadingPairs>
  <TitlesOfParts>
    <vt:vector size="108" baseType="lpstr">
      <vt:lpstr>Arial</vt:lpstr>
      <vt:lpstr>Calibri</vt:lpstr>
      <vt:lpstr>Cambria Math</vt:lpstr>
      <vt:lpstr>Karla</vt:lpstr>
      <vt:lpstr>Mangal</vt:lpstr>
      <vt:lpstr>GEC_template</vt:lpstr>
      <vt:lpstr>Lecture #4: Multiple Linear Regression </vt:lpstr>
      <vt:lpstr>PowerPoint Presentation</vt:lpstr>
      <vt:lpstr>Lecture Outline  </vt:lpstr>
      <vt:lpstr>Summary from last lecture</vt:lpstr>
      <vt:lpstr>Summary from last lecture</vt:lpstr>
      <vt:lpstr>Summary from last lecture</vt:lpstr>
      <vt:lpstr>Summary from last lecture</vt:lpstr>
      <vt:lpstr>Summary from last lecture</vt:lpstr>
      <vt:lpstr>Alternative to Probability Theory: the Bootstrap</vt:lpstr>
      <vt:lpstr>Bootstrap</vt:lpstr>
      <vt:lpstr>Bootstrap</vt:lpstr>
      <vt:lpstr>Bootstrap</vt:lpstr>
      <vt:lpstr>Bootstrap</vt:lpstr>
      <vt:lpstr>Bootstrap</vt:lpstr>
      <vt:lpstr>Bootstrap</vt:lpstr>
      <vt:lpstr>Bootstrap</vt:lpstr>
      <vt:lpstr>Bootstrap</vt:lpstr>
      <vt:lpstr>Bootstrap</vt:lpstr>
      <vt:lpstr>Bootstrap</vt:lpstr>
      <vt:lpstr>Bootstrap</vt:lpstr>
      <vt:lpstr>Bootstrapping for Estimating Sampling Error</vt:lpstr>
      <vt:lpstr>Confidence intervals for the predictors estimates: Standard Errors</vt:lpstr>
      <vt:lpstr>Confidence intervals for the predictors estimates: Standard Errors</vt:lpstr>
      <vt:lpstr>Standard Errors</vt:lpstr>
      <vt:lpstr>Standard Errors</vt:lpstr>
      <vt:lpstr>Standard Errors</vt:lpstr>
      <vt:lpstr>Standard Errors</vt:lpstr>
      <vt:lpstr>Lecture Outline  </vt:lpstr>
      <vt:lpstr>How well do we know f ̂? </vt:lpstr>
      <vt:lpstr>How well do we know f ̂? </vt:lpstr>
      <vt:lpstr>How well do we know f ̂? </vt:lpstr>
      <vt:lpstr>How well do we know f ̂? </vt:lpstr>
      <vt:lpstr>How well do we know f ̂? </vt:lpstr>
      <vt:lpstr>How well do we know f ̂? </vt:lpstr>
      <vt:lpstr>How well do we know f ̂? </vt:lpstr>
      <vt:lpstr>Confidence in predicting y ̂</vt:lpstr>
      <vt:lpstr>Confidence in predicting y ̂</vt:lpstr>
      <vt:lpstr>Confidence in predicting y ̂</vt:lpstr>
      <vt:lpstr>Lecture Outline  </vt:lpstr>
      <vt:lpstr>Multiple Linear Regression </vt:lpstr>
      <vt:lpstr>Response vs. Predictor Variables</vt:lpstr>
      <vt:lpstr>Multilinear Models</vt:lpstr>
      <vt:lpstr>Multiple Linear Regression</vt:lpstr>
      <vt:lpstr>Multilinear Model, example </vt:lpstr>
      <vt:lpstr>Multiple Linear Regression</vt:lpstr>
      <vt:lpstr>Standard Errors for Multiple Linear Regression</vt:lpstr>
      <vt:lpstr>Collinearity</vt:lpstr>
      <vt:lpstr>Collinearity</vt:lpstr>
      <vt:lpstr>Finding Significant Predictors: Hypothesis Testing</vt:lpstr>
      <vt:lpstr>Finding Significant Predictors: Hypothesis Testing</vt:lpstr>
      <vt:lpstr>Lecture Outline  </vt:lpstr>
      <vt:lpstr>Qualitative Predictors</vt:lpstr>
      <vt:lpstr>Qualitative Predictors</vt:lpstr>
      <vt:lpstr>Qualitative Predictors</vt:lpstr>
      <vt:lpstr>Qualitative Predictors</vt:lpstr>
      <vt:lpstr>More than two levels: One hot encoding</vt:lpstr>
      <vt:lpstr>More than two levels: One hot encoding</vt:lpstr>
      <vt:lpstr>Lecture Outline  </vt:lpstr>
      <vt:lpstr>Beyond linearity</vt:lpstr>
      <vt:lpstr>Beyond linearity</vt:lpstr>
      <vt:lpstr>PowerPoint Presentation</vt:lpstr>
      <vt:lpstr>Predictors predictors predictors</vt:lpstr>
      <vt:lpstr>Residuals</vt:lpstr>
      <vt:lpstr>Residuals</vt:lpstr>
      <vt:lpstr>Residual Analysis </vt:lpstr>
      <vt:lpstr>Lecture Outline  </vt:lpstr>
      <vt:lpstr>Polynomial Regression</vt:lpstr>
      <vt:lpstr>Polynomial Regression</vt:lpstr>
      <vt:lpstr>Polynomial Regression (cont)</vt:lpstr>
      <vt:lpstr>Polynomial Regression (cont)</vt:lpstr>
      <vt:lpstr>Polynomial Regression (cont)</vt:lpstr>
      <vt:lpstr>Polynomial Regression (cont)</vt:lpstr>
      <vt:lpstr>Polynomial Regression (cont)</vt:lpstr>
      <vt:lpstr>Polynomial Regression (cont)</vt:lpstr>
      <vt:lpstr>Polynomial Regression</vt:lpstr>
      <vt:lpstr>Polynomial Regression is Multiple Regression!</vt:lpstr>
      <vt:lpstr>Lecture Outline  </vt:lpstr>
      <vt:lpstr>Overfitting</vt:lpstr>
      <vt:lpstr>Overfitting with polynomials</vt:lpstr>
      <vt:lpstr>Validation/Test</vt:lpstr>
      <vt:lpstr>Overfitting</vt:lpstr>
      <vt:lpstr>Train-Validation-Test</vt:lpstr>
      <vt:lpstr>Lecture Outline  </vt:lpstr>
      <vt:lpstr>Variable Selection</vt:lpstr>
      <vt:lpstr>Model Selection</vt:lpstr>
      <vt:lpstr>Model Selection</vt:lpstr>
      <vt:lpstr>Stepwise Variable Selection and Cross Validation </vt:lpstr>
      <vt:lpstr>Stepwise Variable Selection: Forward method </vt:lpstr>
      <vt:lpstr>Stepwise Variable Selection Computational Complexity </vt:lpstr>
      <vt:lpstr>Lecture Outline  </vt:lpstr>
      <vt:lpstr>PowerPoint Presentation</vt:lpstr>
      <vt:lpstr>PowerPoint Presentation</vt:lpstr>
      <vt:lpstr>Bias vs Variance</vt:lpstr>
      <vt:lpstr>Bias vs Variance</vt:lpstr>
      <vt:lpstr>Bias vs Variance</vt:lpstr>
      <vt:lpstr>Linear models: 20 data points per line 2000 simulations</vt:lpstr>
      <vt:lpstr>Bias vs Variance</vt:lpstr>
      <vt:lpstr>Bias vs Variance</vt:lpstr>
      <vt:lpstr>Bias vs Variance</vt:lpstr>
      <vt:lpstr>Poly 10 degree models : 20 data points per line 2000 simulations</vt:lpstr>
      <vt:lpstr>Bias vs Variance</vt:lpstr>
      <vt:lpstr>Bias vs Variance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Rader, Kevin A.</cp:lastModifiedBy>
  <cp:revision>156</cp:revision>
  <cp:lastPrinted>2018-06-25T15:52:14Z</cp:lastPrinted>
  <dcterms:created xsi:type="dcterms:W3CDTF">2018-06-24T22:03:35Z</dcterms:created>
  <dcterms:modified xsi:type="dcterms:W3CDTF">2020-07-01T15:44:35Z</dcterms:modified>
</cp:coreProperties>
</file>